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notesMasterIdLst>
    <p:notesMasterId r:id="rId16"/>
  </p:notesMasterIdLst>
  <p:sldSz cx="14630400" cy="8229600"/>
  <p:notesSz cx="8229600" cy="14630400"/>
  <p:embeddedFontLst>
    <p:embeddedFont>
      <p:font typeface="Montserrat"/>
      <p:regular r:id="rId21"/>
    </p:embeddedFont>
    <p:embeddedFont>
      <p:font typeface="Montserrat"/>
      <p:regular r:id="rId22"/>
    </p:embeddedFont>
    <p:embeddedFont>
      <p:font typeface="Montserrat"/>
      <p:regular r:id="rId23"/>
    </p:embeddedFont>
    <p:embeddedFont>
      <p:font typeface="Montserrat"/>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20" Type="http://schemas.openxmlformats.org/officeDocument/2006/relationships/tableStyles" Target="tableStyles.xml"/><Relationship Id="rId21" Type="http://schemas.openxmlformats.org/officeDocument/2006/relationships/font" Target="fonts/font1.fntdata"/><Relationship Id="rId22" Type="http://schemas.openxmlformats.org/officeDocument/2006/relationships/font" Target="fonts/font2.fntdata"/><Relationship Id="rId23" Type="http://schemas.openxmlformats.org/officeDocument/2006/relationships/font" Target="fonts/font3.fntdata"/><Relationship Id="rId24" Type="http://schemas.openxmlformats.org/officeDocument/2006/relationships/font" Target="fonts/font4.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1B"/>
          </a:solidFill>
          <a:ln/>
        </p:spPr>
      </p:sp>
      <p:sp>
        <p:nvSpPr>
          <p:cNvPr id="3" name="Shape 1"/>
          <p:cNvSpPr/>
          <p:nvPr/>
        </p:nvSpPr>
        <p:spPr>
          <a:xfrm>
            <a:off x="0" y="0"/>
            <a:ext cx="14630400" cy="8229600"/>
          </a:xfrm>
          <a:prstGeom prst="rect">
            <a:avLst/>
          </a:prstGeom>
          <a:solidFill>
            <a:srgbClr val="111213"/>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4.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8.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0.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350198" y="3370183"/>
            <a:ext cx="7416403" cy="841296"/>
          </a:xfrm>
          <a:prstGeom prst="rect">
            <a:avLst/>
          </a:prstGeom>
          <a:noFill/>
          <a:ln/>
        </p:spPr>
        <p:txBody>
          <a:bodyPr wrap="square" lIns="0" tIns="0" rIns="0" bIns="0" rtlCol="0" anchor="t"/>
          <a:lstStyle/>
          <a:p>
            <a:pPr algn="l" indent="0" marL="0">
              <a:lnSpc>
                <a:spcPts val="3300"/>
              </a:lnSpc>
              <a:buNone/>
            </a:pPr>
            <a:r>
              <a:rPr lang="en-US" sz="2650" b="1" dirty="0">
                <a:solidFill>
                  <a:srgbClr val="FFFFFF"/>
                </a:solidFill>
                <a:latin typeface="Montserrat Bold" pitchFamily="34" charset="0"/>
                <a:ea typeface="Montserrat Bold" pitchFamily="34" charset="-122"/>
                <a:cs typeface="Montserrat Bold" pitchFamily="34" charset="-120"/>
              </a:rPr>
              <a:t>Unterschiede zwischen Ukrainischen und Schweizerischen Schulsystemen </a:t>
            </a:r>
            <a:endParaRPr lang="en-US" sz="2650" dirty="0"/>
          </a:p>
        </p:txBody>
      </p:sp>
      <p:sp>
        <p:nvSpPr>
          <p:cNvPr id="4" name="Text 1"/>
          <p:cNvSpPr/>
          <p:nvPr/>
        </p:nvSpPr>
        <p:spPr>
          <a:xfrm>
            <a:off x="6350198" y="4489133"/>
            <a:ext cx="7416403" cy="370165"/>
          </a:xfrm>
          <a:prstGeom prst="rect">
            <a:avLst/>
          </a:prstGeom>
          <a:noFill/>
          <a:ln/>
        </p:spPr>
        <p:txBody>
          <a:bodyPr wrap="none" lIns="0" tIns="0" rIns="0" bIns="0" rtlCol="0" anchor="t"/>
          <a:lstStyle/>
          <a:p>
            <a:pPr algn="l" indent="0" marL="0">
              <a:lnSpc>
                <a:spcPts val="2900"/>
              </a:lnSpc>
              <a:buNone/>
            </a:pPr>
            <a:endParaRPr lang="en-US" sz="1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3085386"/>
          </a:xfrm>
          <a:prstGeom prst="rect">
            <a:avLst/>
          </a:prstGeom>
        </p:spPr>
      </p:pic>
      <p:sp>
        <p:nvSpPr>
          <p:cNvPr id="3" name="Text 0"/>
          <p:cNvSpPr/>
          <p:nvPr/>
        </p:nvSpPr>
        <p:spPr>
          <a:xfrm>
            <a:off x="863798" y="3795355"/>
            <a:ext cx="5609749" cy="701278"/>
          </a:xfrm>
          <a:prstGeom prst="rect">
            <a:avLst/>
          </a:prstGeom>
          <a:noFill/>
          <a:ln/>
        </p:spPr>
        <p:txBody>
          <a:bodyPr wrap="none" lIns="0" tIns="0" rIns="0" bIns="0" rtlCol="0" anchor="t"/>
          <a:lstStyle/>
          <a:p>
            <a:pPr algn="l" indent="0" marL="0">
              <a:lnSpc>
                <a:spcPts val="5500"/>
              </a:lnSpc>
              <a:buNone/>
            </a:pPr>
            <a:r>
              <a:rPr lang="en-US" sz="4400" b="1" dirty="0">
                <a:solidFill>
                  <a:srgbClr val="FFFFFF"/>
                </a:solidFill>
                <a:latin typeface="Montserrat Bold" pitchFamily="34" charset="0"/>
                <a:ea typeface="Montserrat Bold" pitchFamily="34" charset="-122"/>
                <a:cs typeface="Montserrat Bold" pitchFamily="34" charset="-120"/>
              </a:rPr>
              <a:t>Meine Erfahrung </a:t>
            </a:r>
            <a:endParaRPr lang="en-US" sz="4400" dirty="0"/>
          </a:p>
        </p:txBody>
      </p:sp>
      <p:sp>
        <p:nvSpPr>
          <p:cNvPr id="4" name="Text 1"/>
          <p:cNvSpPr/>
          <p:nvPr/>
        </p:nvSpPr>
        <p:spPr>
          <a:xfrm>
            <a:off x="863798" y="4866799"/>
            <a:ext cx="12902803" cy="370165"/>
          </a:xfrm>
          <a:prstGeom prst="rect">
            <a:avLst/>
          </a:prstGeom>
          <a:noFill/>
          <a:ln/>
        </p:spPr>
        <p:txBody>
          <a:bodyPr wrap="none" lIns="0" tIns="0" rIns="0" bIns="0" rtlCol="0" anchor="t"/>
          <a:lstStyle/>
          <a:p>
            <a:pPr algn="l"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                                                                                            </a:t>
            </a:r>
            <a:endParaRPr lang="en-US" sz="1900" dirty="0"/>
          </a:p>
        </p:txBody>
      </p:sp>
      <p:pic>
        <p:nvPicPr>
          <p:cNvPr id="5" name="Image 1" descr="preencoded.png">    </p:cNvPr>
          <p:cNvPicPr>
            <a:picLocks noChangeAspect="1"/>
          </p:cNvPicPr>
          <p:nvPr/>
        </p:nvPicPr>
        <p:blipFill>
          <a:blip r:embed="rId2"/>
          <a:stretch>
            <a:fillRect/>
          </a:stretch>
        </p:blipFill>
        <p:spPr>
          <a:xfrm>
            <a:off x="863798" y="5557718"/>
            <a:ext cx="616982" cy="616982"/>
          </a:xfrm>
          <a:prstGeom prst="rect">
            <a:avLst/>
          </a:prstGeom>
        </p:spPr>
      </p:pic>
      <p:sp>
        <p:nvSpPr>
          <p:cNvPr id="6" name="Text 2"/>
          <p:cNvSpPr/>
          <p:nvPr/>
        </p:nvSpPr>
        <p:spPr>
          <a:xfrm>
            <a:off x="1727597" y="5668804"/>
            <a:ext cx="5433298" cy="1480661"/>
          </a:xfrm>
          <a:prstGeom prst="rect">
            <a:avLst/>
          </a:prstGeom>
          <a:noFill/>
          <a:ln/>
        </p:spPr>
        <p:txBody>
          <a:bodyPr wrap="square" lIns="0" tIns="0" rIns="0" bIns="0" rtlCol="0" anchor="t"/>
          <a:lstStyle/>
          <a:p>
            <a:pPr algn="l"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Es ist nicht schwierig zu lernen ,wenn du Erfahrung hast. Ich habe alle Klassenstufen für mindestens 10 Punkten von 12 Erhalten. Man muss immer während der Lektion aktiv und fleissig sein.</a:t>
            </a:r>
            <a:endParaRPr lang="en-US" sz="1900" dirty="0"/>
          </a:p>
        </p:txBody>
      </p:sp>
      <p:pic>
        <p:nvPicPr>
          <p:cNvPr id="7" name="Image 2" descr="preencoded.png">    </p:cNvPr>
          <p:cNvPicPr>
            <a:picLocks noChangeAspect="1"/>
          </p:cNvPicPr>
          <p:nvPr/>
        </p:nvPicPr>
        <p:blipFill>
          <a:blip r:embed="rId3"/>
          <a:stretch>
            <a:fillRect/>
          </a:stretch>
        </p:blipFill>
        <p:spPr>
          <a:xfrm>
            <a:off x="7469386" y="5557718"/>
            <a:ext cx="616982" cy="616982"/>
          </a:xfrm>
          <a:prstGeom prst="rect">
            <a:avLst/>
          </a:prstGeom>
        </p:spPr>
      </p:pic>
      <p:sp>
        <p:nvSpPr>
          <p:cNvPr id="8" name="Text 3"/>
          <p:cNvSpPr/>
          <p:nvPr/>
        </p:nvSpPr>
        <p:spPr>
          <a:xfrm>
            <a:off x="8333184" y="5668804"/>
            <a:ext cx="5433417" cy="1850827"/>
          </a:xfrm>
          <a:prstGeom prst="rect">
            <a:avLst/>
          </a:prstGeom>
          <a:noFill/>
          <a:ln/>
        </p:spPr>
        <p:txBody>
          <a:bodyPr wrap="square" lIns="0" tIns="0" rIns="0" bIns="0" rtlCol="0" anchor="t"/>
          <a:lstStyle/>
          <a:p>
            <a:pPr algn="l"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Ich habe für die höchsten Noten die 9 Klasse beenden und jetzt habe ich die 10 Klasse online bestanden.(Ich empfehle nicht gleichzeitig zwei Schulen   zu beenden). Es nimmt zu viel Energie und Nerven</a:t>
            </a:r>
            <a:endParaRPr lang="en-US" sz="1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431840" y="339328"/>
            <a:ext cx="6147078" cy="350639"/>
          </a:xfrm>
          <a:prstGeom prst="rect">
            <a:avLst/>
          </a:prstGeom>
          <a:noFill/>
          <a:ln/>
        </p:spPr>
        <p:txBody>
          <a:bodyPr wrap="none" lIns="0" tIns="0" rIns="0" bIns="0" rtlCol="0" anchor="t"/>
          <a:lstStyle/>
          <a:p>
            <a:pPr algn="l" indent="0" marL="0">
              <a:lnSpc>
                <a:spcPts val="2750"/>
              </a:lnSpc>
              <a:buNone/>
            </a:pPr>
            <a:r>
              <a:rPr lang="en-US" sz="2200" b="1" dirty="0">
                <a:solidFill>
                  <a:srgbClr val="FFFFFF"/>
                </a:solidFill>
                <a:latin typeface="Montserrat Bold" pitchFamily="34" charset="0"/>
                <a:ea typeface="Montserrat Bold" pitchFamily="34" charset="-122"/>
                <a:cs typeface="Montserrat Bold" pitchFamily="34" charset="-120"/>
              </a:rPr>
              <a:t>Struktur  von schweizerischer Ausbildung</a:t>
            </a:r>
            <a:endParaRPr lang="en-US" sz="2200" dirty="0"/>
          </a:p>
        </p:txBody>
      </p:sp>
      <p:sp>
        <p:nvSpPr>
          <p:cNvPr id="3" name="Shape 1"/>
          <p:cNvSpPr/>
          <p:nvPr/>
        </p:nvSpPr>
        <p:spPr>
          <a:xfrm>
            <a:off x="431840" y="936784"/>
            <a:ext cx="13766721" cy="7222688"/>
          </a:xfrm>
          <a:prstGeom prst="roundRect">
            <a:avLst>
              <a:gd name="adj" fmla="val 256"/>
            </a:avLst>
          </a:prstGeom>
          <a:noFill/>
          <a:ln w="7620">
            <a:solidFill>
              <a:srgbClr val="FFFFFF">
                <a:alpha val="24000"/>
              </a:srgbClr>
            </a:solidFill>
            <a:prstDash val="solid"/>
          </a:ln>
        </p:spPr>
      </p:sp>
      <p:sp>
        <p:nvSpPr>
          <p:cNvPr id="4" name="Shape 2"/>
          <p:cNvSpPr/>
          <p:nvPr/>
        </p:nvSpPr>
        <p:spPr>
          <a:xfrm>
            <a:off x="439460" y="944404"/>
            <a:ext cx="13750052" cy="348258"/>
          </a:xfrm>
          <a:prstGeom prst="rect">
            <a:avLst/>
          </a:prstGeom>
          <a:solidFill>
            <a:srgbClr val="FFFFFF">
              <a:alpha val="4000"/>
            </a:srgbClr>
          </a:solidFill>
          <a:ln/>
        </p:spPr>
      </p:sp>
      <p:sp>
        <p:nvSpPr>
          <p:cNvPr id="5" name="Text 3"/>
          <p:cNvSpPr/>
          <p:nvPr/>
        </p:nvSpPr>
        <p:spPr>
          <a:xfrm>
            <a:off x="564356" y="1025962"/>
            <a:ext cx="4332327" cy="185142"/>
          </a:xfrm>
          <a:prstGeom prst="rect">
            <a:avLst/>
          </a:prstGeom>
          <a:noFill/>
          <a:ln/>
        </p:spPr>
        <p:txBody>
          <a:bodyPr wrap="none" lIns="0" tIns="0" rIns="0" bIns="0" rtlCol="0" anchor="t"/>
          <a:lstStyle/>
          <a:p>
            <a:pPr algn="l" indent="0" marL="0">
              <a:lnSpc>
                <a:spcPts val="1450"/>
              </a:lnSpc>
              <a:buNone/>
            </a:pPr>
            <a:r>
              <a:rPr lang="en-US" sz="950" b="1" dirty="0">
                <a:solidFill>
                  <a:srgbClr val="E2E6E9"/>
                </a:solidFill>
                <a:latin typeface="Source Sans Pro" pitchFamily="34" charset="0"/>
                <a:ea typeface="Source Sans Pro" pitchFamily="34" charset="-122"/>
                <a:cs typeface="Source Sans Pro" pitchFamily="34" charset="-120"/>
              </a:rPr>
              <a:t>Stufe</a:t>
            </a:r>
            <a:endParaRPr lang="en-US" sz="950" dirty="0"/>
          </a:p>
        </p:txBody>
      </p:sp>
      <p:sp>
        <p:nvSpPr>
          <p:cNvPr id="6" name="Text 4"/>
          <p:cNvSpPr/>
          <p:nvPr/>
        </p:nvSpPr>
        <p:spPr>
          <a:xfrm>
            <a:off x="5151001" y="1025962"/>
            <a:ext cx="4328517" cy="185142"/>
          </a:xfrm>
          <a:prstGeom prst="rect">
            <a:avLst/>
          </a:prstGeom>
          <a:noFill/>
          <a:ln/>
        </p:spPr>
        <p:txBody>
          <a:bodyPr wrap="none" lIns="0" tIns="0" rIns="0" bIns="0" rtlCol="0" anchor="t"/>
          <a:lstStyle/>
          <a:p>
            <a:pPr algn="l" indent="0" marL="0">
              <a:lnSpc>
                <a:spcPts val="1450"/>
              </a:lnSpc>
              <a:buNone/>
            </a:pPr>
            <a:r>
              <a:rPr lang="en-US" sz="950" b="1" dirty="0">
                <a:solidFill>
                  <a:srgbClr val="E2E6E9"/>
                </a:solidFill>
                <a:latin typeface="Source Sans Pro" pitchFamily="34" charset="0"/>
                <a:ea typeface="Source Sans Pro" pitchFamily="34" charset="-122"/>
                <a:cs typeface="Source Sans Pro" pitchFamily="34" charset="-120"/>
              </a:rPr>
              <a:t>Alter/Dauer</a:t>
            </a:r>
            <a:endParaRPr lang="en-US" sz="950" dirty="0"/>
          </a:p>
        </p:txBody>
      </p:sp>
      <p:sp>
        <p:nvSpPr>
          <p:cNvPr id="7" name="Text 5"/>
          <p:cNvSpPr/>
          <p:nvPr/>
        </p:nvSpPr>
        <p:spPr>
          <a:xfrm>
            <a:off x="9733836" y="1025962"/>
            <a:ext cx="4332327" cy="185142"/>
          </a:xfrm>
          <a:prstGeom prst="rect">
            <a:avLst/>
          </a:prstGeom>
          <a:noFill/>
          <a:ln/>
        </p:spPr>
        <p:txBody>
          <a:bodyPr wrap="none" lIns="0" tIns="0" rIns="0" bIns="0" rtlCol="0" anchor="t"/>
          <a:lstStyle/>
          <a:p>
            <a:pPr algn="l" indent="0" marL="0">
              <a:lnSpc>
                <a:spcPts val="1450"/>
              </a:lnSpc>
              <a:buNone/>
            </a:pPr>
            <a:r>
              <a:rPr lang="en-US" sz="950" b="1" dirty="0">
                <a:solidFill>
                  <a:srgbClr val="E2E6E9"/>
                </a:solidFill>
                <a:latin typeface="Source Sans Pro" pitchFamily="34" charset="0"/>
                <a:ea typeface="Source Sans Pro" pitchFamily="34" charset="-122"/>
                <a:cs typeface="Source Sans Pro" pitchFamily="34" charset="-120"/>
              </a:rPr>
              <a:t>Beschreibung</a:t>
            </a:r>
            <a:endParaRPr lang="en-US" sz="950" dirty="0"/>
          </a:p>
        </p:txBody>
      </p:sp>
      <p:sp>
        <p:nvSpPr>
          <p:cNvPr id="8" name="Shape 6"/>
          <p:cNvSpPr/>
          <p:nvPr/>
        </p:nvSpPr>
        <p:spPr>
          <a:xfrm>
            <a:off x="439460" y="1292662"/>
            <a:ext cx="13750052" cy="903684"/>
          </a:xfrm>
          <a:prstGeom prst="rect">
            <a:avLst/>
          </a:prstGeom>
          <a:solidFill>
            <a:srgbClr val="000000">
              <a:alpha val="4000"/>
            </a:srgbClr>
          </a:solidFill>
          <a:ln/>
        </p:spPr>
      </p:sp>
      <p:sp>
        <p:nvSpPr>
          <p:cNvPr id="9" name="Text 7"/>
          <p:cNvSpPr/>
          <p:nvPr/>
        </p:nvSpPr>
        <p:spPr>
          <a:xfrm>
            <a:off x="564356" y="1374219"/>
            <a:ext cx="4332327" cy="185142"/>
          </a:xfrm>
          <a:prstGeom prst="rect">
            <a:avLst/>
          </a:prstGeom>
          <a:noFill/>
          <a:ln/>
        </p:spPr>
        <p:txBody>
          <a:bodyPr wrap="none" lIns="0" tIns="0" rIns="0" bIns="0" rtlCol="0" anchor="t"/>
          <a:lstStyle/>
          <a:p>
            <a:pPr algn="l" indent="0" marL="0">
              <a:lnSpc>
                <a:spcPts val="1450"/>
              </a:lnSpc>
              <a:buNone/>
            </a:pPr>
            <a:r>
              <a:rPr lang="en-US" sz="950" b="1" dirty="0">
                <a:solidFill>
                  <a:srgbClr val="E2E6E9"/>
                </a:solidFill>
                <a:latin typeface="Source Sans Pro" pitchFamily="34" charset="0"/>
                <a:ea typeface="Source Sans Pro" pitchFamily="34" charset="-122"/>
                <a:cs typeface="Source Sans Pro" pitchFamily="34" charset="-120"/>
              </a:rPr>
              <a:t>Vorschulstufe: Kindergarten</a:t>
            </a:r>
            <a:endParaRPr lang="en-US" sz="950" dirty="0"/>
          </a:p>
        </p:txBody>
      </p:sp>
      <p:sp>
        <p:nvSpPr>
          <p:cNvPr id="10" name="Text 8"/>
          <p:cNvSpPr/>
          <p:nvPr/>
        </p:nvSpPr>
        <p:spPr>
          <a:xfrm>
            <a:off x="5151001" y="1374219"/>
            <a:ext cx="4328517" cy="185142"/>
          </a:xfrm>
          <a:prstGeom prst="rect">
            <a:avLst/>
          </a:prstGeom>
          <a:noFill/>
          <a:ln/>
        </p:spPr>
        <p:txBody>
          <a:bodyPr wrap="none" lIns="0" tIns="0" rIns="0" bIns="0" rtlCol="0" anchor="t"/>
          <a:lstStyle/>
          <a:p>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Alter: ca. 4 bis 6 Jahre</a:t>
            </a:r>
            <a:endParaRPr lang="en-US" sz="950" dirty="0"/>
          </a:p>
        </p:txBody>
      </p:sp>
      <p:sp>
        <p:nvSpPr>
          <p:cNvPr id="11" name="Text 9"/>
          <p:cNvSpPr/>
          <p:nvPr/>
        </p:nvSpPr>
        <p:spPr>
          <a:xfrm>
            <a:off x="9733836" y="1374219"/>
            <a:ext cx="4332327" cy="740569"/>
          </a:xfrm>
          <a:prstGeom prst="rect">
            <a:avLst/>
          </a:prstGeom>
          <a:noFill/>
          <a:ln/>
        </p:spPr>
        <p:txBody>
          <a:bodyPr wrap="square" lIns="0" tIns="0" rIns="0" bIns="0" rtlCol="0" anchor="t"/>
          <a:lstStyle/>
          <a:p>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In den meisten Kantonen ist der Kindergarten zwei Jahre lang und obligatorisch.</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
</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Förderung von sozialem Verhalten, Sprachentwicklung, Motorik und ersten Lernkompetenzen.</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
</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Kein Leistungsdruck, keine Noten – der spielerische Ansatz steht im Vordergrund.</a:t>
            </a:r>
            <a:endParaRPr lang="en-US" sz="950" dirty="0"/>
          </a:p>
        </p:txBody>
      </p:sp>
      <p:sp>
        <p:nvSpPr>
          <p:cNvPr id="12" name="Shape 10"/>
          <p:cNvSpPr/>
          <p:nvPr/>
        </p:nvSpPr>
        <p:spPr>
          <a:xfrm>
            <a:off x="439460" y="2196346"/>
            <a:ext cx="13750052" cy="903684"/>
          </a:xfrm>
          <a:prstGeom prst="rect">
            <a:avLst/>
          </a:prstGeom>
          <a:solidFill>
            <a:srgbClr val="FFFFFF">
              <a:alpha val="4000"/>
            </a:srgbClr>
          </a:solidFill>
          <a:ln/>
        </p:spPr>
      </p:sp>
      <p:sp>
        <p:nvSpPr>
          <p:cNvPr id="13" name="Text 11"/>
          <p:cNvSpPr/>
          <p:nvPr/>
        </p:nvSpPr>
        <p:spPr>
          <a:xfrm>
            <a:off x="564356" y="2277904"/>
            <a:ext cx="4332327" cy="185142"/>
          </a:xfrm>
          <a:prstGeom prst="rect">
            <a:avLst/>
          </a:prstGeom>
          <a:noFill/>
          <a:ln/>
        </p:spPr>
        <p:txBody>
          <a:bodyPr wrap="none" lIns="0" tIns="0" rIns="0" bIns="0" rtlCol="0" anchor="t"/>
          <a:lstStyle/>
          <a:p>
            <a:pPr algn="l" indent="0" marL="0">
              <a:lnSpc>
                <a:spcPts val="1450"/>
              </a:lnSpc>
              <a:buNone/>
            </a:pPr>
            <a:r>
              <a:rPr lang="en-US" sz="950" b="1" dirty="0">
                <a:solidFill>
                  <a:srgbClr val="E2E6E9"/>
                </a:solidFill>
                <a:latin typeface="Source Sans Pro" pitchFamily="34" charset="0"/>
                <a:ea typeface="Source Sans Pro" pitchFamily="34" charset="-122"/>
                <a:cs typeface="Source Sans Pro" pitchFamily="34" charset="-120"/>
              </a:rPr>
              <a:t>Primarstufe (Primarschule)</a:t>
            </a:r>
            <a:endParaRPr lang="en-US" sz="950" dirty="0"/>
          </a:p>
        </p:txBody>
      </p:sp>
      <p:sp>
        <p:nvSpPr>
          <p:cNvPr id="14" name="Text 12"/>
          <p:cNvSpPr/>
          <p:nvPr/>
        </p:nvSpPr>
        <p:spPr>
          <a:xfrm>
            <a:off x="5151001" y="2277904"/>
            <a:ext cx="4328517" cy="555427"/>
          </a:xfrm>
          <a:prstGeom prst="rect">
            <a:avLst/>
          </a:prstGeom>
          <a:noFill/>
          <a:ln/>
        </p:spPr>
        <p:txBody>
          <a:bodyPr wrap="square" lIns="0" tIns="0" rIns="0" bIns="0" rtlCol="0" anchor="t"/>
          <a:lstStyle/>
          <a:p>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Dauer: 6 Jahre</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
</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Alter: ca. 6 bis 12 Jahre</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
</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Klassenstufen: 1. bis 6. Klasse</a:t>
            </a:r>
            <a:endParaRPr lang="en-US" sz="950" dirty="0"/>
          </a:p>
        </p:txBody>
      </p:sp>
      <p:sp>
        <p:nvSpPr>
          <p:cNvPr id="15" name="Text 13"/>
          <p:cNvSpPr/>
          <p:nvPr/>
        </p:nvSpPr>
        <p:spPr>
          <a:xfrm>
            <a:off x="9733836" y="2277904"/>
            <a:ext cx="4332327" cy="740569"/>
          </a:xfrm>
          <a:prstGeom prst="rect">
            <a:avLst/>
          </a:prstGeom>
          <a:noFill/>
          <a:ln/>
        </p:spPr>
        <p:txBody>
          <a:bodyPr wrap="square" lIns="0" tIns="0" rIns="0" bIns="0" rtlCol="0" anchor="t"/>
          <a:lstStyle/>
          <a:p>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Unterricht in Fächern wie Deutsch (oder Französisch/Italienisch, je nach Kanton), Mathematik, Natur-Mensch-Gesellschaft, Musik, Sport, Kunst, erste Fremdsprache (meist Englisch oder Französisch).</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
</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Noten und Beurteilungen beginnen in der Regel ab der 2. oder 3. Klasse.</a:t>
            </a:r>
            <a:endParaRPr lang="en-US" sz="950" dirty="0"/>
          </a:p>
        </p:txBody>
      </p:sp>
      <p:sp>
        <p:nvSpPr>
          <p:cNvPr id="16" name="Shape 14"/>
          <p:cNvSpPr/>
          <p:nvPr/>
        </p:nvSpPr>
        <p:spPr>
          <a:xfrm>
            <a:off x="439460" y="3100030"/>
            <a:ext cx="13750052" cy="1273969"/>
          </a:xfrm>
          <a:prstGeom prst="rect">
            <a:avLst/>
          </a:prstGeom>
          <a:solidFill>
            <a:srgbClr val="000000">
              <a:alpha val="4000"/>
            </a:srgbClr>
          </a:solidFill>
          <a:ln/>
        </p:spPr>
      </p:sp>
      <p:sp>
        <p:nvSpPr>
          <p:cNvPr id="17" name="Text 15"/>
          <p:cNvSpPr/>
          <p:nvPr/>
        </p:nvSpPr>
        <p:spPr>
          <a:xfrm>
            <a:off x="564356" y="3181588"/>
            <a:ext cx="4332327" cy="185142"/>
          </a:xfrm>
          <a:prstGeom prst="rect">
            <a:avLst/>
          </a:prstGeom>
          <a:noFill/>
          <a:ln/>
        </p:spPr>
        <p:txBody>
          <a:bodyPr wrap="none" lIns="0" tIns="0" rIns="0" bIns="0" rtlCol="0" anchor="t"/>
          <a:lstStyle/>
          <a:p>
            <a:pPr algn="l" indent="0" marL="0">
              <a:lnSpc>
                <a:spcPts val="1450"/>
              </a:lnSpc>
              <a:buNone/>
            </a:pPr>
            <a:r>
              <a:rPr lang="en-US" sz="950" b="1" dirty="0">
                <a:solidFill>
                  <a:srgbClr val="E2E6E9"/>
                </a:solidFill>
                <a:latin typeface="Source Sans Pro" pitchFamily="34" charset="0"/>
                <a:ea typeface="Source Sans Pro" pitchFamily="34" charset="-122"/>
                <a:cs typeface="Source Sans Pro" pitchFamily="34" charset="-120"/>
              </a:rPr>
              <a:t>Sekundarstufe I</a:t>
            </a:r>
            <a:endParaRPr lang="en-US" sz="950" dirty="0"/>
          </a:p>
        </p:txBody>
      </p:sp>
      <p:sp>
        <p:nvSpPr>
          <p:cNvPr id="18" name="Text 16"/>
          <p:cNvSpPr/>
          <p:nvPr/>
        </p:nvSpPr>
        <p:spPr>
          <a:xfrm>
            <a:off x="5151001" y="3181588"/>
            <a:ext cx="4328517" cy="555427"/>
          </a:xfrm>
          <a:prstGeom prst="rect">
            <a:avLst/>
          </a:prstGeom>
          <a:noFill/>
          <a:ln/>
        </p:spPr>
        <p:txBody>
          <a:bodyPr wrap="square" lIns="0" tIns="0" rIns="0" bIns="0" rtlCol="0" anchor="t"/>
          <a:lstStyle/>
          <a:p>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Dauer: 3 Jahre</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
</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Alter: ca. 12 bis 15 Jahre</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
</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Klassenstufen: 7. bis 9. Klasse</a:t>
            </a:r>
            <a:endParaRPr lang="en-US" sz="950" dirty="0"/>
          </a:p>
        </p:txBody>
      </p:sp>
      <p:sp>
        <p:nvSpPr>
          <p:cNvPr id="19" name="Text 17"/>
          <p:cNvSpPr/>
          <p:nvPr/>
        </p:nvSpPr>
        <p:spPr>
          <a:xfrm>
            <a:off x="9733836" y="3181588"/>
            <a:ext cx="4332327" cy="1110853"/>
          </a:xfrm>
          <a:prstGeom prst="rect">
            <a:avLst/>
          </a:prstGeom>
          <a:noFill/>
          <a:ln/>
        </p:spPr>
        <p:txBody>
          <a:bodyPr wrap="square" lIns="0" tIns="0" rIns="0" bIns="0" rtlCol="0" anchor="t"/>
          <a:lstStyle/>
          <a:p>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Leistungsdifferenzierung:</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
</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Je nach Kanton: verschiedene Leistungsniveaus oder Schultypen (z. B. Sek A, B, C oder Realschule, Sekundarschule, Bezirksschule)</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
</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Schüler werden je nach Leistung in verschiedene Gruppen oder Schulzweige eingeteilt.</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
</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Vorbereitung auf weiterführende Schulen oder die Berufslehre.</a:t>
            </a:r>
            <a:endParaRPr lang="en-US" sz="950" dirty="0"/>
          </a:p>
        </p:txBody>
      </p:sp>
      <p:sp>
        <p:nvSpPr>
          <p:cNvPr id="20" name="Shape 18"/>
          <p:cNvSpPr/>
          <p:nvPr/>
        </p:nvSpPr>
        <p:spPr>
          <a:xfrm>
            <a:off x="439460" y="4373999"/>
            <a:ext cx="13750052" cy="903684"/>
          </a:xfrm>
          <a:prstGeom prst="rect">
            <a:avLst/>
          </a:prstGeom>
          <a:solidFill>
            <a:srgbClr val="FFFFFF">
              <a:alpha val="4000"/>
            </a:srgbClr>
          </a:solidFill>
          <a:ln/>
        </p:spPr>
      </p:sp>
      <p:sp>
        <p:nvSpPr>
          <p:cNvPr id="21" name="Text 19"/>
          <p:cNvSpPr/>
          <p:nvPr/>
        </p:nvSpPr>
        <p:spPr>
          <a:xfrm>
            <a:off x="564356" y="4455557"/>
            <a:ext cx="4332327" cy="370284"/>
          </a:xfrm>
          <a:prstGeom prst="rect">
            <a:avLst/>
          </a:prstGeom>
          <a:noFill/>
          <a:ln/>
        </p:spPr>
        <p:txBody>
          <a:bodyPr wrap="square" lIns="0" tIns="0" rIns="0" bIns="0" rtlCol="0" anchor="t"/>
          <a:lstStyle/>
          <a:p>
            <a:pPr algn="l" indent="0" marL="0">
              <a:lnSpc>
                <a:spcPts val="1450"/>
              </a:lnSpc>
              <a:buNone/>
            </a:pPr>
            <a:r>
              <a:rPr lang="en-US" sz="950" b="1" dirty="0">
                <a:solidFill>
                  <a:srgbClr val="E2E6E9"/>
                </a:solidFill>
                <a:latin typeface="Source Sans Pro" pitchFamily="34" charset="0"/>
                <a:ea typeface="Source Sans Pro" pitchFamily="34" charset="-122"/>
                <a:cs typeface="Source Sans Pro" pitchFamily="34" charset="-120"/>
              </a:rPr>
              <a:t>Sekundarstufe II:</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
</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a) Berufliche Grundbildung</a:t>
            </a:r>
            <a:endParaRPr lang="en-US" sz="950" dirty="0"/>
          </a:p>
        </p:txBody>
      </p:sp>
      <p:sp>
        <p:nvSpPr>
          <p:cNvPr id="22" name="Text 20"/>
          <p:cNvSpPr/>
          <p:nvPr/>
        </p:nvSpPr>
        <p:spPr>
          <a:xfrm>
            <a:off x="5151001" y="4455557"/>
            <a:ext cx="4328517" cy="185142"/>
          </a:xfrm>
          <a:prstGeom prst="rect">
            <a:avLst/>
          </a:prstGeom>
          <a:noFill/>
          <a:ln/>
        </p:spPr>
        <p:txBody>
          <a:bodyPr wrap="none" lIns="0" tIns="0" rIns="0" bIns="0" rtlCol="0" anchor="t"/>
          <a:lstStyle/>
          <a:p>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Dauer: 3 bis 4 Jahre</a:t>
            </a:r>
            <a:endParaRPr lang="en-US" sz="950" dirty="0"/>
          </a:p>
        </p:txBody>
      </p:sp>
      <p:sp>
        <p:nvSpPr>
          <p:cNvPr id="23" name="Text 21"/>
          <p:cNvSpPr/>
          <p:nvPr/>
        </p:nvSpPr>
        <p:spPr>
          <a:xfrm>
            <a:off x="9733836" y="4455557"/>
            <a:ext cx="4332327" cy="740569"/>
          </a:xfrm>
          <a:prstGeom prst="rect">
            <a:avLst/>
          </a:prstGeom>
          <a:noFill/>
          <a:ln/>
        </p:spPr>
        <p:txBody>
          <a:bodyPr wrap="square" lIns="0" tIns="0" rIns="0" bIns="0" rtlCol="0" anchor="t"/>
          <a:lstStyle/>
          <a:p>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Kombination aus praktischer Ausbildung im Betrieb (4 Tage pro Woche) + Berufsschule (1 Tag pro Woche)</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
</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Abschluss: Eidgenössisches Fähigkeitszeugnis (EFZ)</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
</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Möglichkeit zur Berufsmaturität, die den Zugang zu Fachhochschulen ermöglicht.</a:t>
            </a:r>
            <a:endParaRPr lang="en-US" sz="950" dirty="0"/>
          </a:p>
        </p:txBody>
      </p:sp>
      <p:sp>
        <p:nvSpPr>
          <p:cNvPr id="24" name="Shape 22"/>
          <p:cNvSpPr/>
          <p:nvPr/>
        </p:nvSpPr>
        <p:spPr>
          <a:xfrm>
            <a:off x="439460" y="5277683"/>
            <a:ext cx="13750052" cy="1273969"/>
          </a:xfrm>
          <a:prstGeom prst="rect">
            <a:avLst/>
          </a:prstGeom>
          <a:solidFill>
            <a:srgbClr val="000000">
              <a:alpha val="4000"/>
            </a:srgbClr>
          </a:solidFill>
          <a:ln/>
        </p:spPr>
      </p:sp>
      <p:sp>
        <p:nvSpPr>
          <p:cNvPr id="25" name="Text 23"/>
          <p:cNvSpPr/>
          <p:nvPr/>
        </p:nvSpPr>
        <p:spPr>
          <a:xfrm>
            <a:off x="564356" y="5359241"/>
            <a:ext cx="4332327" cy="185142"/>
          </a:xfrm>
          <a:prstGeom prst="rect">
            <a:avLst/>
          </a:prstGeom>
          <a:noFill/>
          <a:ln/>
        </p:spPr>
        <p:txBody>
          <a:bodyPr wrap="none" lIns="0" tIns="0" rIns="0" bIns="0" rtlCol="0" anchor="t"/>
          <a:lstStyle/>
          <a:p>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b) Allgemeinbildende Schulen</a:t>
            </a:r>
            <a:endParaRPr lang="en-US" sz="950" dirty="0"/>
          </a:p>
        </p:txBody>
      </p:sp>
      <p:sp>
        <p:nvSpPr>
          <p:cNvPr id="26" name="Text 24"/>
          <p:cNvSpPr/>
          <p:nvPr/>
        </p:nvSpPr>
        <p:spPr>
          <a:xfrm>
            <a:off x="5151001" y="5359241"/>
            <a:ext cx="4328517" cy="185142"/>
          </a:xfrm>
          <a:prstGeom prst="rect">
            <a:avLst/>
          </a:prstGeom>
          <a:noFill/>
          <a:ln/>
        </p:spPr>
        <p:txBody>
          <a:bodyPr wrap="none" lIns="0" tIns="0" rIns="0" bIns="0" rtlCol="0" anchor="t"/>
          <a:lstStyle/>
          <a:p>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Dauer: 3–4 Jahre (je nach Kanton)</a:t>
            </a:r>
            <a:endParaRPr lang="en-US" sz="950" dirty="0"/>
          </a:p>
        </p:txBody>
      </p:sp>
      <p:sp>
        <p:nvSpPr>
          <p:cNvPr id="27" name="Text 25"/>
          <p:cNvSpPr/>
          <p:nvPr/>
        </p:nvSpPr>
        <p:spPr>
          <a:xfrm>
            <a:off x="9733836" y="5359241"/>
            <a:ext cx="4332327" cy="1110853"/>
          </a:xfrm>
          <a:prstGeom prst="rect">
            <a:avLst/>
          </a:prstGeom>
          <a:noFill/>
          <a:ln/>
        </p:spPr>
        <p:txBody>
          <a:bodyPr wrap="square" lIns="0" tIns="0" rIns="0" bIns="0" rtlCol="0" anchor="t"/>
          <a:lstStyle/>
          <a:p>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Zugang meist über Aufnahmeprüfung oder mit sehr guten Leistungen in der Sek I</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
</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Vertiefung in Sprachen, Mathematik, Naturwissenschaften, Geisteswissenschaften</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
</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Abschluss: Maturität (Matura) – berechtigt zum Studium an einer Universität oder ETH</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
</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Weitere Optionen: Fachmittelschule (FMS), Handelsmittelschule (HMS), Informatikmittelschule (IMS)</a:t>
            </a:r>
            <a:endParaRPr lang="en-US" sz="950" dirty="0"/>
          </a:p>
        </p:txBody>
      </p:sp>
      <p:sp>
        <p:nvSpPr>
          <p:cNvPr id="28" name="Shape 26"/>
          <p:cNvSpPr/>
          <p:nvPr/>
        </p:nvSpPr>
        <p:spPr>
          <a:xfrm>
            <a:off x="439460" y="6551652"/>
            <a:ext cx="13750052" cy="533400"/>
          </a:xfrm>
          <a:prstGeom prst="rect">
            <a:avLst/>
          </a:prstGeom>
          <a:solidFill>
            <a:srgbClr val="FFFFFF">
              <a:alpha val="4000"/>
            </a:srgbClr>
          </a:solidFill>
          <a:ln/>
        </p:spPr>
      </p:sp>
      <p:sp>
        <p:nvSpPr>
          <p:cNvPr id="29" name="Text 27"/>
          <p:cNvSpPr/>
          <p:nvPr/>
        </p:nvSpPr>
        <p:spPr>
          <a:xfrm>
            <a:off x="564356" y="6633210"/>
            <a:ext cx="4332327" cy="370284"/>
          </a:xfrm>
          <a:prstGeom prst="rect">
            <a:avLst/>
          </a:prstGeom>
          <a:noFill/>
          <a:ln/>
        </p:spPr>
        <p:txBody>
          <a:bodyPr wrap="square" lIns="0" tIns="0" rIns="0" bIns="0" rtlCol="0" anchor="t"/>
          <a:lstStyle/>
          <a:p>
            <a:pPr algn="l" indent="0" marL="0">
              <a:lnSpc>
                <a:spcPts val="1450"/>
              </a:lnSpc>
              <a:buNone/>
            </a:pPr>
            <a:r>
              <a:rPr lang="en-US" sz="950" b="1" dirty="0">
                <a:solidFill>
                  <a:srgbClr val="E2E6E9"/>
                </a:solidFill>
                <a:latin typeface="Source Sans Pro" pitchFamily="34" charset="0"/>
                <a:ea typeface="Source Sans Pro" pitchFamily="34" charset="-122"/>
                <a:cs typeface="Source Sans Pro" pitchFamily="34" charset="-120"/>
              </a:rPr>
              <a:t>Tertiärstufe:</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
</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Universitäten / ETH</a:t>
            </a:r>
            <a:endParaRPr lang="en-US" sz="950" dirty="0"/>
          </a:p>
        </p:txBody>
      </p:sp>
      <p:sp>
        <p:nvSpPr>
          <p:cNvPr id="30" name="Text 28"/>
          <p:cNvSpPr/>
          <p:nvPr/>
        </p:nvSpPr>
        <p:spPr>
          <a:xfrm>
            <a:off x="5151001" y="6633210"/>
            <a:ext cx="4328517" cy="185142"/>
          </a:xfrm>
          <a:prstGeom prst="rect">
            <a:avLst/>
          </a:prstGeom>
          <a:noFill/>
          <a:ln/>
        </p:spPr>
        <p:txBody>
          <a:bodyPr wrap="none" lIns="0" tIns="0" rIns="0" bIns="0" rtlCol="0" anchor="t"/>
          <a:lstStyle/>
          <a:p>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a:t>
            </a:r>
            <a:endParaRPr lang="en-US" sz="950" dirty="0"/>
          </a:p>
        </p:txBody>
      </p:sp>
      <p:sp>
        <p:nvSpPr>
          <p:cNvPr id="31" name="Text 29"/>
          <p:cNvSpPr/>
          <p:nvPr/>
        </p:nvSpPr>
        <p:spPr>
          <a:xfrm>
            <a:off x="9733836" y="6633210"/>
            <a:ext cx="4332327" cy="370284"/>
          </a:xfrm>
          <a:prstGeom prst="rect">
            <a:avLst/>
          </a:prstGeom>
          <a:noFill/>
          <a:ln/>
        </p:spPr>
        <p:txBody>
          <a:bodyPr wrap="square" lIns="0" tIns="0" rIns="0" bIns="0" rtlCol="0" anchor="t"/>
          <a:lstStyle/>
          <a:p>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Zugang mit Maturität</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
</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Abschlüsse: Bachelor, Master, Doktorat</a:t>
            </a:r>
            <a:endParaRPr lang="en-US" sz="950" dirty="0"/>
          </a:p>
        </p:txBody>
      </p:sp>
      <p:sp>
        <p:nvSpPr>
          <p:cNvPr id="32" name="Shape 30"/>
          <p:cNvSpPr/>
          <p:nvPr/>
        </p:nvSpPr>
        <p:spPr>
          <a:xfrm>
            <a:off x="439460" y="7085052"/>
            <a:ext cx="13750052" cy="533400"/>
          </a:xfrm>
          <a:prstGeom prst="rect">
            <a:avLst/>
          </a:prstGeom>
          <a:solidFill>
            <a:srgbClr val="000000">
              <a:alpha val="4000"/>
            </a:srgbClr>
          </a:solidFill>
          <a:ln/>
        </p:spPr>
      </p:sp>
      <p:sp>
        <p:nvSpPr>
          <p:cNvPr id="33" name="Text 31"/>
          <p:cNvSpPr/>
          <p:nvPr/>
        </p:nvSpPr>
        <p:spPr>
          <a:xfrm>
            <a:off x="564356" y="7166610"/>
            <a:ext cx="4332327" cy="185142"/>
          </a:xfrm>
          <a:prstGeom prst="rect">
            <a:avLst/>
          </a:prstGeom>
          <a:noFill/>
          <a:ln/>
        </p:spPr>
        <p:txBody>
          <a:bodyPr wrap="none" lIns="0" tIns="0" rIns="0" bIns="0" rtlCol="0" anchor="t"/>
          <a:lstStyle/>
          <a:p>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Fachhochschulen (FH)</a:t>
            </a:r>
            <a:endParaRPr lang="en-US" sz="950" dirty="0"/>
          </a:p>
        </p:txBody>
      </p:sp>
      <p:sp>
        <p:nvSpPr>
          <p:cNvPr id="34" name="Text 32"/>
          <p:cNvSpPr/>
          <p:nvPr/>
        </p:nvSpPr>
        <p:spPr>
          <a:xfrm>
            <a:off x="5151001" y="7166610"/>
            <a:ext cx="4328517" cy="185142"/>
          </a:xfrm>
          <a:prstGeom prst="rect">
            <a:avLst/>
          </a:prstGeom>
          <a:noFill/>
          <a:ln/>
        </p:spPr>
        <p:txBody>
          <a:bodyPr wrap="none" lIns="0" tIns="0" rIns="0" bIns="0" rtlCol="0" anchor="t"/>
          <a:lstStyle/>
          <a:p>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a:t>
            </a:r>
            <a:endParaRPr lang="en-US" sz="950" dirty="0"/>
          </a:p>
        </p:txBody>
      </p:sp>
      <p:sp>
        <p:nvSpPr>
          <p:cNvPr id="35" name="Text 33"/>
          <p:cNvSpPr/>
          <p:nvPr/>
        </p:nvSpPr>
        <p:spPr>
          <a:xfrm>
            <a:off x="9733836" y="7166610"/>
            <a:ext cx="4332327" cy="370284"/>
          </a:xfrm>
          <a:prstGeom prst="rect">
            <a:avLst/>
          </a:prstGeom>
          <a:noFill/>
          <a:ln/>
        </p:spPr>
        <p:txBody>
          <a:bodyPr wrap="square" lIns="0" tIns="0" rIns="0" bIns="0" rtlCol="0" anchor="t"/>
          <a:lstStyle/>
          <a:p>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Zugang mit Berufsmaturität oder Matur + Praktikum</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
</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Praxisorientierte Ausbildung in Technik, Wirtschaft, Gesundheit, Soziales etc.</a:t>
            </a:r>
            <a:endParaRPr lang="en-US" sz="950" dirty="0"/>
          </a:p>
        </p:txBody>
      </p:sp>
      <p:sp>
        <p:nvSpPr>
          <p:cNvPr id="36" name="Shape 34"/>
          <p:cNvSpPr/>
          <p:nvPr/>
        </p:nvSpPr>
        <p:spPr>
          <a:xfrm>
            <a:off x="439460" y="7618452"/>
            <a:ext cx="13750052" cy="533400"/>
          </a:xfrm>
          <a:prstGeom prst="rect">
            <a:avLst/>
          </a:prstGeom>
          <a:solidFill>
            <a:srgbClr val="FFFFFF">
              <a:alpha val="4000"/>
            </a:srgbClr>
          </a:solidFill>
          <a:ln/>
        </p:spPr>
      </p:sp>
      <p:sp>
        <p:nvSpPr>
          <p:cNvPr id="37" name="Text 35"/>
          <p:cNvSpPr/>
          <p:nvPr/>
        </p:nvSpPr>
        <p:spPr>
          <a:xfrm>
            <a:off x="564356" y="7700010"/>
            <a:ext cx="4332327" cy="185142"/>
          </a:xfrm>
          <a:prstGeom prst="rect">
            <a:avLst/>
          </a:prstGeom>
          <a:noFill/>
          <a:ln/>
        </p:spPr>
        <p:txBody>
          <a:bodyPr wrap="none" lIns="0" tIns="0" rIns="0" bIns="0" rtlCol="0" anchor="t"/>
          <a:lstStyle/>
          <a:p>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Höhere Berufsbildung</a:t>
            </a:r>
            <a:endParaRPr lang="en-US" sz="950" dirty="0"/>
          </a:p>
        </p:txBody>
      </p:sp>
      <p:sp>
        <p:nvSpPr>
          <p:cNvPr id="38" name="Text 36"/>
          <p:cNvSpPr/>
          <p:nvPr/>
        </p:nvSpPr>
        <p:spPr>
          <a:xfrm>
            <a:off x="5151001" y="7700010"/>
            <a:ext cx="4328517" cy="185142"/>
          </a:xfrm>
          <a:prstGeom prst="rect">
            <a:avLst/>
          </a:prstGeom>
          <a:noFill/>
          <a:ln/>
        </p:spPr>
        <p:txBody>
          <a:bodyPr wrap="none" lIns="0" tIns="0" rIns="0" bIns="0" rtlCol="0" anchor="t"/>
          <a:lstStyle/>
          <a:p>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a:t>
            </a:r>
            <a:endParaRPr lang="en-US" sz="950" dirty="0"/>
          </a:p>
        </p:txBody>
      </p:sp>
      <p:sp>
        <p:nvSpPr>
          <p:cNvPr id="39" name="Text 37"/>
          <p:cNvSpPr/>
          <p:nvPr/>
        </p:nvSpPr>
        <p:spPr>
          <a:xfrm>
            <a:off x="9733836" y="7700010"/>
            <a:ext cx="4332327" cy="370284"/>
          </a:xfrm>
          <a:prstGeom prst="rect">
            <a:avLst/>
          </a:prstGeom>
          <a:noFill/>
          <a:ln/>
        </p:spPr>
        <p:txBody>
          <a:bodyPr wrap="square" lIns="0" tIns="0" rIns="0" bIns="0" rtlCol="0" anchor="t"/>
          <a:lstStyle/>
          <a:p>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Aufbauend auf die Berufslehre</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
</a:t>
            </a:r>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Sehr praxisnah, auf Führungs- oder Fachfunktionen ausgerichtet</a:t>
            </a:r>
            <a:endParaRPr lang="en-US" sz="950" dirty="0"/>
          </a:p>
        </p:txBody>
      </p:sp>
      <p:sp>
        <p:nvSpPr>
          <p:cNvPr id="40" name="Text 38"/>
          <p:cNvSpPr/>
          <p:nvPr/>
        </p:nvSpPr>
        <p:spPr>
          <a:xfrm>
            <a:off x="431840" y="8298299"/>
            <a:ext cx="13766721" cy="370284"/>
          </a:xfrm>
          <a:prstGeom prst="rect">
            <a:avLst/>
          </a:prstGeom>
          <a:noFill/>
          <a:ln/>
        </p:spPr>
        <p:txBody>
          <a:bodyPr wrap="square" lIns="0" tIns="0" rIns="0" bIns="0" rtlCol="0" anchor="t"/>
          <a:lstStyle/>
          <a:p>
            <a:pPr algn="l" indent="0" marL="0">
              <a:lnSpc>
                <a:spcPts val="1450"/>
              </a:lnSpc>
              <a:buNone/>
            </a:pPr>
            <a:r>
              <a:rPr lang="en-US" sz="950" dirty="0">
                <a:solidFill>
                  <a:srgbClr val="E2E6E9"/>
                </a:solidFill>
                <a:latin typeface="Source Sans Pro" pitchFamily="34" charset="0"/>
                <a:ea typeface="Source Sans Pro" pitchFamily="34" charset="-122"/>
                <a:cs typeface="Source Sans Pro" pitchFamily="34" charset="-120"/>
              </a:rPr>
              <a:t>Besonderheiten des Schweizer Systems: Duales Bildungssystem ist einzigartig – hohe Durchlässigkeit zwischen Theorie und Praxis. Sehr gute Berufsausbildung mit hoher Anerkennung. Frühe Weichenstellung in der Sekundarstufe I. Jeder Bildungsweg kann auf einem anderen aufgebaut werden – viele Umwege sind möglich. Starke kantonale Unterschiede, aber Harmonisierung durch die EDK (Schweizerische Konferenz der kantonalen Erziehungsdirektoren).</a:t>
            </a:r>
            <a:endParaRPr lang="en-US" sz="9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14613" y="561499"/>
            <a:ext cx="8903494" cy="579953"/>
          </a:xfrm>
          <a:prstGeom prst="rect">
            <a:avLst/>
          </a:prstGeom>
          <a:noFill/>
          <a:ln/>
        </p:spPr>
        <p:txBody>
          <a:bodyPr wrap="none" lIns="0" tIns="0" rIns="0" bIns="0" rtlCol="0" anchor="t"/>
          <a:lstStyle/>
          <a:p>
            <a:pPr algn="l" indent="0" marL="0">
              <a:lnSpc>
                <a:spcPts val="4550"/>
              </a:lnSpc>
              <a:buNone/>
            </a:pPr>
            <a:r>
              <a:rPr lang="en-US" sz="3650" b="1" dirty="0">
                <a:solidFill>
                  <a:srgbClr val="FFFFFF"/>
                </a:solidFill>
                <a:latin typeface="Montserrat Bold" pitchFamily="34" charset="0"/>
                <a:ea typeface="Montserrat Bold" pitchFamily="34" charset="-122"/>
                <a:cs typeface="Montserrat Bold" pitchFamily="34" charset="-120"/>
              </a:rPr>
              <a:t>Unterschiede #1: Struktur und Dauer</a:t>
            </a:r>
            <a:endParaRPr lang="en-US" sz="3650" dirty="0"/>
          </a:p>
        </p:txBody>
      </p:sp>
      <p:sp>
        <p:nvSpPr>
          <p:cNvPr id="3" name="Text 1"/>
          <p:cNvSpPr/>
          <p:nvPr/>
        </p:nvSpPr>
        <p:spPr>
          <a:xfrm>
            <a:off x="714613" y="1651754"/>
            <a:ext cx="2320171" cy="290036"/>
          </a:xfrm>
          <a:prstGeom prst="rect">
            <a:avLst/>
          </a:prstGeom>
          <a:noFill/>
          <a:ln/>
        </p:spPr>
        <p:txBody>
          <a:bodyPr wrap="none" lIns="0" tIns="0" rIns="0" bIns="0" rtlCol="0" anchor="t"/>
          <a:lstStyle/>
          <a:p>
            <a:pPr algn="l" indent="0" marL="0">
              <a:lnSpc>
                <a:spcPts val="2250"/>
              </a:lnSpc>
              <a:buNone/>
            </a:pPr>
            <a:r>
              <a:rPr lang="en-US" sz="1800" b="1" dirty="0">
                <a:solidFill>
                  <a:srgbClr val="FFFFFF"/>
                </a:solidFill>
                <a:latin typeface="Montserrat Bold" pitchFamily="34" charset="0"/>
                <a:ea typeface="Montserrat Bold" pitchFamily="34" charset="-122"/>
                <a:cs typeface="Montserrat Bold" pitchFamily="34" charset="-120"/>
              </a:rPr>
              <a:t>Ukraine</a:t>
            </a:r>
            <a:endParaRPr lang="en-US" sz="1800" dirty="0"/>
          </a:p>
        </p:txBody>
      </p:sp>
      <p:sp>
        <p:nvSpPr>
          <p:cNvPr id="4" name="Text 2"/>
          <p:cNvSpPr/>
          <p:nvPr/>
        </p:nvSpPr>
        <p:spPr>
          <a:xfrm>
            <a:off x="714613" y="2145863"/>
            <a:ext cx="6351508" cy="306229"/>
          </a:xfrm>
          <a:prstGeom prst="rect">
            <a:avLst/>
          </a:prstGeom>
          <a:noFill/>
          <a:ln/>
        </p:spPr>
        <p:txBody>
          <a:bodyPr wrap="none" lIns="0" tIns="0" rIns="0" bIns="0" rtlCol="0" anchor="t"/>
          <a:lstStyle/>
          <a:p>
            <a:pPr algn="l" marL="342900" indent="-342900">
              <a:lnSpc>
                <a:spcPts val="2400"/>
              </a:lnSpc>
              <a:buSzPct val="100000"/>
              <a:buChar char="•"/>
            </a:pPr>
            <a:r>
              <a:rPr lang="en-US" sz="1600" dirty="0">
                <a:solidFill>
                  <a:srgbClr val="E2E6E9"/>
                </a:solidFill>
                <a:latin typeface="Source Sans Pro" pitchFamily="34" charset="0"/>
                <a:ea typeface="Source Sans Pro" pitchFamily="34" charset="-122"/>
                <a:cs typeface="Source Sans Pro" pitchFamily="34" charset="-120"/>
              </a:rPr>
              <a:t>11-Jahren in der Schule</a:t>
            </a:r>
            <a:endParaRPr lang="en-US" sz="1600" dirty="0"/>
          </a:p>
        </p:txBody>
      </p:sp>
      <p:sp>
        <p:nvSpPr>
          <p:cNvPr id="5" name="Text 3"/>
          <p:cNvSpPr/>
          <p:nvPr/>
        </p:nvSpPr>
        <p:spPr>
          <a:xfrm>
            <a:off x="714613" y="2523530"/>
            <a:ext cx="6351508" cy="306229"/>
          </a:xfrm>
          <a:prstGeom prst="rect">
            <a:avLst/>
          </a:prstGeom>
          <a:noFill/>
          <a:ln/>
        </p:spPr>
        <p:txBody>
          <a:bodyPr wrap="none" lIns="0" tIns="0" rIns="0" bIns="0" rtlCol="0" anchor="t"/>
          <a:lstStyle/>
          <a:p>
            <a:pPr algn="l" marL="342900" indent="-342900">
              <a:lnSpc>
                <a:spcPts val="2400"/>
              </a:lnSpc>
              <a:buSzPct val="100000"/>
              <a:buChar char="•"/>
            </a:pPr>
            <a:r>
              <a:rPr lang="en-US" sz="1600" dirty="0">
                <a:solidFill>
                  <a:srgbClr val="E2E6E9"/>
                </a:solidFill>
                <a:latin typeface="Source Sans Pro" pitchFamily="34" charset="0"/>
                <a:ea typeface="Source Sans Pro" pitchFamily="34" charset="-122"/>
                <a:cs typeface="Source Sans Pro" pitchFamily="34" charset="-120"/>
              </a:rPr>
              <a:t>4+5+2/3 Weitere Ausbildung</a:t>
            </a:r>
            <a:endParaRPr lang="en-US" sz="1600" dirty="0"/>
          </a:p>
        </p:txBody>
      </p:sp>
      <p:sp>
        <p:nvSpPr>
          <p:cNvPr id="6" name="Text 4"/>
          <p:cNvSpPr/>
          <p:nvPr/>
        </p:nvSpPr>
        <p:spPr>
          <a:xfrm>
            <a:off x="714613" y="2901196"/>
            <a:ext cx="6351508" cy="306229"/>
          </a:xfrm>
          <a:prstGeom prst="rect">
            <a:avLst/>
          </a:prstGeom>
          <a:noFill/>
          <a:ln/>
        </p:spPr>
        <p:txBody>
          <a:bodyPr wrap="none" lIns="0" tIns="0" rIns="0" bIns="0" rtlCol="0" anchor="t"/>
          <a:lstStyle/>
          <a:p>
            <a:pPr algn="l" marL="342900" indent="-342900">
              <a:lnSpc>
                <a:spcPts val="2400"/>
              </a:lnSpc>
              <a:buSzPct val="100000"/>
              <a:buChar char="•"/>
            </a:pPr>
            <a:r>
              <a:rPr lang="en-US" sz="1600" dirty="0">
                <a:solidFill>
                  <a:srgbClr val="E2E6E9"/>
                </a:solidFill>
                <a:latin typeface="Source Sans Pro" pitchFamily="34" charset="0"/>
                <a:ea typeface="Source Sans Pro" pitchFamily="34" charset="-122"/>
                <a:cs typeface="Source Sans Pro" pitchFamily="34" charset="-120"/>
              </a:rPr>
              <a:t>Mit 6  Jahren fangen an </a:t>
            </a:r>
            <a:endParaRPr lang="en-US" sz="1600" dirty="0"/>
          </a:p>
        </p:txBody>
      </p:sp>
      <p:sp>
        <p:nvSpPr>
          <p:cNvPr id="7" name="Text 5"/>
          <p:cNvSpPr/>
          <p:nvPr/>
        </p:nvSpPr>
        <p:spPr>
          <a:xfrm>
            <a:off x="714613" y="3278862"/>
            <a:ext cx="6351508" cy="306229"/>
          </a:xfrm>
          <a:prstGeom prst="rect">
            <a:avLst/>
          </a:prstGeom>
          <a:noFill/>
          <a:ln/>
        </p:spPr>
        <p:txBody>
          <a:bodyPr wrap="none" lIns="0" tIns="0" rIns="0" bIns="0" rtlCol="0" anchor="t"/>
          <a:lstStyle/>
          <a:p>
            <a:pPr algn="l" marL="342900" indent="-342900">
              <a:lnSpc>
                <a:spcPts val="2400"/>
              </a:lnSpc>
              <a:buSzPct val="100000"/>
              <a:buChar char="•"/>
            </a:pPr>
            <a:r>
              <a:rPr lang="en-US" sz="1600" dirty="0">
                <a:solidFill>
                  <a:srgbClr val="E2E6E9"/>
                </a:solidFill>
                <a:latin typeface="Source Sans Pro" pitchFamily="34" charset="0"/>
                <a:ea typeface="Source Sans Pro" pitchFamily="34" charset="-122"/>
                <a:cs typeface="Source Sans Pro" pitchFamily="34" charset="-120"/>
              </a:rPr>
              <a:t>Kurz spezialisiert in Sekundarschule</a:t>
            </a:r>
            <a:endParaRPr lang="en-US" sz="1600" dirty="0"/>
          </a:p>
        </p:txBody>
      </p:sp>
      <p:sp>
        <p:nvSpPr>
          <p:cNvPr id="8" name="Text 6"/>
          <p:cNvSpPr/>
          <p:nvPr/>
        </p:nvSpPr>
        <p:spPr>
          <a:xfrm>
            <a:off x="714613" y="3656528"/>
            <a:ext cx="6351508" cy="306229"/>
          </a:xfrm>
          <a:prstGeom prst="rect">
            <a:avLst/>
          </a:prstGeom>
          <a:noFill/>
          <a:ln/>
        </p:spPr>
        <p:txBody>
          <a:bodyPr wrap="none" lIns="0" tIns="0" rIns="0" bIns="0" rtlCol="0" anchor="t"/>
          <a:lstStyle/>
          <a:p>
            <a:pPr algn="l" marL="342900" indent="-342900">
              <a:lnSpc>
                <a:spcPts val="2400"/>
              </a:lnSpc>
              <a:buSzPct val="100000"/>
              <a:buChar char="•"/>
            </a:pPr>
            <a:r>
              <a:rPr lang="en-US" sz="1600" dirty="0">
                <a:solidFill>
                  <a:srgbClr val="E2E6E9"/>
                </a:solidFill>
                <a:latin typeface="Source Sans Pro" pitchFamily="34" charset="0"/>
                <a:ea typeface="Source Sans Pro" pitchFamily="34" charset="-122"/>
                <a:cs typeface="Source Sans Pro" pitchFamily="34" charset="-120"/>
              </a:rPr>
              <a:t>Man bekommt sehr viele Prüfungen</a:t>
            </a:r>
            <a:endParaRPr lang="en-US" sz="1600" dirty="0"/>
          </a:p>
        </p:txBody>
      </p:sp>
      <p:sp>
        <p:nvSpPr>
          <p:cNvPr id="9" name="Text 7"/>
          <p:cNvSpPr/>
          <p:nvPr/>
        </p:nvSpPr>
        <p:spPr>
          <a:xfrm>
            <a:off x="714613" y="4034195"/>
            <a:ext cx="6351508" cy="306229"/>
          </a:xfrm>
          <a:prstGeom prst="rect">
            <a:avLst/>
          </a:prstGeom>
          <a:noFill/>
          <a:ln/>
        </p:spPr>
        <p:txBody>
          <a:bodyPr wrap="none" lIns="0" tIns="0" rIns="0" bIns="0" rtlCol="0" anchor="t"/>
          <a:lstStyle/>
          <a:p>
            <a:pPr algn="l" marL="342900" indent="-342900">
              <a:lnSpc>
                <a:spcPts val="2400"/>
              </a:lnSpc>
              <a:buSzPct val="100000"/>
              <a:buChar char="•"/>
            </a:pPr>
            <a:r>
              <a:rPr lang="en-US" sz="1600" dirty="0">
                <a:solidFill>
                  <a:srgbClr val="E2E6E9"/>
                </a:solidFill>
                <a:latin typeface="Source Sans Pro" pitchFamily="34" charset="0"/>
                <a:ea typeface="Source Sans Pro" pitchFamily="34" charset="-122"/>
                <a:cs typeface="Source Sans Pro" pitchFamily="34" charset="-120"/>
              </a:rPr>
              <a:t>Viele Noten</a:t>
            </a:r>
            <a:endParaRPr lang="en-US" sz="1600" dirty="0"/>
          </a:p>
        </p:txBody>
      </p:sp>
      <p:sp>
        <p:nvSpPr>
          <p:cNvPr id="10" name="Text 8"/>
          <p:cNvSpPr/>
          <p:nvPr/>
        </p:nvSpPr>
        <p:spPr>
          <a:xfrm>
            <a:off x="714613" y="4411861"/>
            <a:ext cx="6351508" cy="306229"/>
          </a:xfrm>
          <a:prstGeom prst="rect">
            <a:avLst/>
          </a:prstGeom>
          <a:noFill/>
          <a:ln/>
        </p:spPr>
        <p:txBody>
          <a:bodyPr wrap="none" lIns="0" tIns="0" rIns="0" bIns="0" rtlCol="0" anchor="t"/>
          <a:lstStyle/>
          <a:p>
            <a:pPr algn="l" marL="342900" indent="-342900">
              <a:lnSpc>
                <a:spcPts val="2400"/>
              </a:lnSpc>
              <a:buSzPct val="100000"/>
              <a:buChar char="•"/>
            </a:pPr>
            <a:r>
              <a:rPr lang="en-US" sz="1600" dirty="0">
                <a:solidFill>
                  <a:srgbClr val="E2E6E9"/>
                </a:solidFill>
                <a:latin typeface="Source Sans Pro" pitchFamily="34" charset="0"/>
                <a:ea typeface="Source Sans Pro" pitchFamily="34" charset="-122"/>
                <a:cs typeface="Source Sans Pro" pitchFamily="34" charset="-120"/>
              </a:rPr>
              <a:t>1-12 Das  Notensystem </a:t>
            </a:r>
            <a:endParaRPr lang="en-US" sz="1600" dirty="0"/>
          </a:p>
        </p:txBody>
      </p:sp>
      <p:sp>
        <p:nvSpPr>
          <p:cNvPr id="11" name="Text 9"/>
          <p:cNvSpPr/>
          <p:nvPr/>
        </p:nvSpPr>
        <p:spPr>
          <a:xfrm>
            <a:off x="714613" y="4789527"/>
            <a:ext cx="6351508" cy="306229"/>
          </a:xfrm>
          <a:prstGeom prst="rect">
            <a:avLst/>
          </a:prstGeom>
          <a:noFill/>
          <a:ln/>
        </p:spPr>
        <p:txBody>
          <a:bodyPr wrap="none" lIns="0" tIns="0" rIns="0" bIns="0" rtlCol="0" anchor="t"/>
          <a:lstStyle/>
          <a:p>
            <a:pPr algn="l" marL="342900" indent="-342900">
              <a:lnSpc>
                <a:spcPts val="2400"/>
              </a:lnSpc>
              <a:buSzPct val="100000"/>
              <a:buChar char="•"/>
            </a:pPr>
            <a:r>
              <a:rPr lang="en-US" sz="1600" dirty="0">
                <a:solidFill>
                  <a:srgbClr val="E2E6E9"/>
                </a:solidFill>
                <a:latin typeface="Source Sans Pro" pitchFamily="34" charset="0"/>
                <a:ea typeface="Source Sans Pro" pitchFamily="34" charset="-122"/>
                <a:cs typeface="Source Sans Pro" pitchFamily="34" charset="-120"/>
              </a:rPr>
              <a:t>Zahlreiche Theorie</a:t>
            </a:r>
            <a:endParaRPr lang="en-US" sz="1600" dirty="0"/>
          </a:p>
        </p:txBody>
      </p:sp>
      <p:sp>
        <p:nvSpPr>
          <p:cNvPr id="12" name="Text 10"/>
          <p:cNvSpPr/>
          <p:nvPr/>
        </p:nvSpPr>
        <p:spPr>
          <a:xfrm>
            <a:off x="714613" y="5167193"/>
            <a:ext cx="6351508" cy="306229"/>
          </a:xfrm>
          <a:prstGeom prst="rect">
            <a:avLst/>
          </a:prstGeom>
          <a:noFill/>
          <a:ln/>
        </p:spPr>
        <p:txBody>
          <a:bodyPr wrap="none" lIns="0" tIns="0" rIns="0" bIns="0" rtlCol="0" anchor="t"/>
          <a:lstStyle/>
          <a:p>
            <a:pPr algn="l" marL="342900" indent="-342900">
              <a:lnSpc>
                <a:spcPts val="2400"/>
              </a:lnSpc>
              <a:buSzPct val="100000"/>
              <a:buChar char="•"/>
            </a:pPr>
            <a:r>
              <a:rPr lang="en-US" sz="1600" dirty="0">
                <a:solidFill>
                  <a:srgbClr val="E2E6E9"/>
                </a:solidFill>
                <a:latin typeface="Source Sans Pro" pitchFamily="34" charset="0"/>
                <a:ea typeface="Source Sans Pro" pitchFamily="34" charset="-122"/>
                <a:cs typeface="Source Sans Pro" pitchFamily="34" charset="-120"/>
              </a:rPr>
              <a:t>Viele pschychische Probleme </a:t>
            </a:r>
            <a:endParaRPr lang="en-US" sz="1600" dirty="0"/>
          </a:p>
        </p:txBody>
      </p:sp>
      <p:sp>
        <p:nvSpPr>
          <p:cNvPr id="13" name="Text 11"/>
          <p:cNvSpPr/>
          <p:nvPr/>
        </p:nvSpPr>
        <p:spPr>
          <a:xfrm>
            <a:off x="714613" y="5544860"/>
            <a:ext cx="6351508" cy="306229"/>
          </a:xfrm>
          <a:prstGeom prst="rect">
            <a:avLst/>
          </a:prstGeom>
          <a:noFill/>
          <a:ln/>
        </p:spPr>
        <p:txBody>
          <a:bodyPr wrap="none" lIns="0" tIns="0" rIns="0" bIns="0" rtlCol="0" anchor="t"/>
          <a:lstStyle/>
          <a:p>
            <a:pPr algn="l" marL="342900" indent="-342900">
              <a:lnSpc>
                <a:spcPts val="2400"/>
              </a:lnSpc>
              <a:buSzPct val="100000"/>
              <a:buChar char="•"/>
            </a:pPr>
            <a:r>
              <a:rPr lang="en-US" sz="1600" dirty="0">
                <a:solidFill>
                  <a:srgbClr val="E2E6E9"/>
                </a:solidFill>
                <a:latin typeface="Source Sans Pro" pitchFamily="34" charset="0"/>
                <a:ea typeface="Source Sans Pro" pitchFamily="34" charset="-122"/>
                <a:cs typeface="Source Sans Pro" pitchFamily="34" charset="-120"/>
              </a:rPr>
              <a:t>Stress</a:t>
            </a:r>
            <a:endParaRPr lang="en-US" sz="1600" dirty="0"/>
          </a:p>
        </p:txBody>
      </p:sp>
      <p:sp>
        <p:nvSpPr>
          <p:cNvPr id="14" name="Text 12"/>
          <p:cNvSpPr/>
          <p:nvPr/>
        </p:nvSpPr>
        <p:spPr>
          <a:xfrm>
            <a:off x="714613" y="5922526"/>
            <a:ext cx="6351508" cy="306229"/>
          </a:xfrm>
          <a:prstGeom prst="rect">
            <a:avLst/>
          </a:prstGeom>
          <a:noFill/>
          <a:ln/>
        </p:spPr>
        <p:txBody>
          <a:bodyPr wrap="none" lIns="0" tIns="0" rIns="0" bIns="0" rtlCol="0" anchor="t"/>
          <a:lstStyle/>
          <a:p>
            <a:pPr algn="l" marL="342900" indent="-342900">
              <a:lnSpc>
                <a:spcPts val="2400"/>
              </a:lnSpc>
              <a:buSzPct val="100000"/>
              <a:buChar char="•"/>
            </a:pPr>
            <a:r>
              <a:rPr lang="en-US" sz="1600" dirty="0">
                <a:solidFill>
                  <a:srgbClr val="E2E6E9"/>
                </a:solidFill>
                <a:latin typeface="Source Sans Pro" pitchFamily="34" charset="0"/>
                <a:ea typeface="Source Sans Pro" pitchFamily="34" charset="-122"/>
                <a:cs typeface="Source Sans Pro" pitchFamily="34" charset="-120"/>
              </a:rPr>
              <a:t>Wenig Ausrüstung</a:t>
            </a:r>
            <a:endParaRPr lang="en-US" sz="1600" dirty="0"/>
          </a:p>
        </p:txBody>
      </p:sp>
      <p:sp>
        <p:nvSpPr>
          <p:cNvPr id="15" name="Text 13"/>
          <p:cNvSpPr/>
          <p:nvPr/>
        </p:nvSpPr>
        <p:spPr>
          <a:xfrm>
            <a:off x="714613" y="6300192"/>
            <a:ext cx="6351508" cy="918686"/>
          </a:xfrm>
          <a:prstGeom prst="rect">
            <a:avLst/>
          </a:prstGeom>
          <a:noFill/>
          <a:ln/>
        </p:spPr>
        <p:txBody>
          <a:bodyPr wrap="square" lIns="0" tIns="0" rIns="0" bIns="0" rtlCol="0" anchor="t"/>
          <a:lstStyle/>
          <a:p>
            <a:pPr algn="l" marL="342900" indent="-342900">
              <a:lnSpc>
                <a:spcPts val="2400"/>
              </a:lnSpc>
              <a:buSzPct val="100000"/>
              <a:buChar char="•"/>
            </a:pPr>
            <a:r>
              <a:rPr lang="en-US" sz="1600" dirty="0">
                <a:solidFill>
                  <a:srgbClr val="E2E6E9"/>
                </a:solidFill>
                <a:latin typeface="Source Sans Pro" pitchFamily="34" charset="0"/>
                <a:ea typeface="Source Sans Pro" pitchFamily="34" charset="-122"/>
                <a:cs typeface="Source Sans Pro" pitchFamily="34" charset="-120"/>
              </a:rPr>
              <a:t>Man braucht gar keine Erklärung für die Absenz. Für Lehrpersonen spielt es gar keine Rolle. Man muss nur fleissig während den Lektionen sein.</a:t>
            </a:r>
            <a:endParaRPr lang="en-US" sz="1600" dirty="0"/>
          </a:p>
        </p:txBody>
      </p:sp>
      <p:sp>
        <p:nvSpPr>
          <p:cNvPr id="16" name="Text 14"/>
          <p:cNvSpPr/>
          <p:nvPr/>
        </p:nvSpPr>
        <p:spPr>
          <a:xfrm>
            <a:off x="714613" y="7290316"/>
            <a:ext cx="6351508" cy="306229"/>
          </a:xfrm>
          <a:prstGeom prst="rect">
            <a:avLst/>
          </a:prstGeom>
          <a:noFill/>
          <a:ln/>
        </p:spPr>
        <p:txBody>
          <a:bodyPr wrap="none" lIns="0" tIns="0" rIns="0" bIns="0" rtlCol="0" anchor="t"/>
          <a:lstStyle/>
          <a:p>
            <a:pPr algn="l" marL="342900" indent="-342900">
              <a:lnSpc>
                <a:spcPts val="2400"/>
              </a:lnSpc>
              <a:buSzPct val="100000"/>
              <a:buChar char="•"/>
            </a:pPr>
            <a:r>
              <a:rPr lang="en-US" sz="1600" dirty="0">
                <a:solidFill>
                  <a:srgbClr val="E2E6E9"/>
                </a:solidFill>
                <a:latin typeface="Source Sans Pro" pitchFamily="34" charset="0"/>
                <a:ea typeface="Source Sans Pro" pitchFamily="34" charset="-122"/>
                <a:cs typeface="Source Sans Pro" pitchFamily="34" charset="-120"/>
              </a:rPr>
              <a:t>Strenge Lehrpersonen</a:t>
            </a:r>
            <a:endParaRPr lang="en-US" sz="1600" dirty="0"/>
          </a:p>
        </p:txBody>
      </p:sp>
      <p:sp>
        <p:nvSpPr>
          <p:cNvPr id="17" name="Text 15"/>
          <p:cNvSpPr/>
          <p:nvPr/>
        </p:nvSpPr>
        <p:spPr>
          <a:xfrm>
            <a:off x="7571899" y="1651754"/>
            <a:ext cx="2320171" cy="290036"/>
          </a:xfrm>
          <a:prstGeom prst="rect">
            <a:avLst/>
          </a:prstGeom>
          <a:noFill/>
          <a:ln/>
        </p:spPr>
        <p:txBody>
          <a:bodyPr wrap="none" lIns="0" tIns="0" rIns="0" bIns="0" rtlCol="0" anchor="t"/>
          <a:lstStyle/>
          <a:p>
            <a:pPr algn="l" indent="0" marL="0">
              <a:lnSpc>
                <a:spcPts val="2250"/>
              </a:lnSpc>
              <a:buNone/>
            </a:pPr>
            <a:r>
              <a:rPr lang="en-US" sz="1800" b="1" dirty="0">
                <a:solidFill>
                  <a:srgbClr val="FFFFFF"/>
                </a:solidFill>
                <a:latin typeface="Montserrat Bold" pitchFamily="34" charset="0"/>
                <a:ea typeface="Montserrat Bold" pitchFamily="34" charset="-122"/>
                <a:cs typeface="Montserrat Bold" pitchFamily="34" charset="-120"/>
              </a:rPr>
              <a:t>Schweiz</a:t>
            </a:r>
            <a:endParaRPr lang="en-US" sz="1800" dirty="0"/>
          </a:p>
        </p:txBody>
      </p:sp>
      <p:sp>
        <p:nvSpPr>
          <p:cNvPr id="18" name="Text 16"/>
          <p:cNvSpPr/>
          <p:nvPr/>
        </p:nvSpPr>
        <p:spPr>
          <a:xfrm>
            <a:off x="7571899" y="2145863"/>
            <a:ext cx="6351508" cy="306229"/>
          </a:xfrm>
          <a:prstGeom prst="rect">
            <a:avLst/>
          </a:prstGeom>
          <a:noFill/>
          <a:ln/>
        </p:spPr>
        <p:txBody>
          <a:bodyPr wrap="none" lIns="0" tIns="0" rIns="0" bIns="0" rtlCol="0" anchor="t"/>
          <a:lstStyle/>
          <a:p>
            <a:pPr algn="l" marL="342900" indent="-342900">
              <a:lnSpc>
                <a:spcPts val="2400"/>
              </a:lnSpc>
              <a:buSzPct val="100000"/>
              <a:buChar char="•"/>
            </a:pPr>
            <a:r>
              <a:rPr lang="en-US" sz="1600" dirty="0">
                <a:solidFill>
                  <a:srgbClr val="E2E6E9"/>
                </a:solidFill>
                <a:latin typeface="Source Sans Pro" pitchFamily="34" charset="0"/>
                <a:ea typeface="Source Sans Pro" pitchFamily="34" charset="-122"/>
                <a:cs typeface="Source Sans Pro" pitchFamily="34" charset="-120"/>
              </a:rPr>
              <a:t>12 Jahren</a:t>
            </a:r>
            <a:endParaRPr lang="en-US" sz="1600" dirty="0"/>
          </a:p>
        </p:txBody>
      </p:sp>
      <p:sp>
        <p:nvSpPr>
          <p:cNvPr id="19" name="Text 17"/>
          <p:cNvSpPr/>
          <p:nvPr/>
        </p:nvSpPr>
        <p:spPr>
          <a:xfrm>
            <a:off x="7571899" y="2523530"/>
            <a:ext cx="6351508" cy="306229"/>
          </a:xfrm>
          <a:prstGeom prst="rect">
            <a:avLst/>
          </a:prstGeom>
          <a:noFill/>
          <a:ln/>
        </p:spPr>
        <p:txBody>
          <a:bodyPr wrap="none" lIns="0" tIns="0" rIns="0" bIns="0" rtlCol="0" anchor="t"/>
          <a:lstStyle/>
          <a:p>
            <a:pPr algn="l" marL="342900" indent="-342900">
              <a:lnSpc>
                <a:spcPts val="2400"/>
              </a:lnSpc>
              <a:buSzPct val="100000"/>
              <a:buChar char="•"/>
            </a:pPr>
            <a:r>
              <a:rPr lang="en-US" sz="1600" dirty="0">
                <a:solidFill>
                  <a:srgbClr val="E2E6E9"/>
                </a:solidFill>
                <a:latin typeface="Source Sans Pro" pitchFamily="34" charset="0"/>
                <a:ea typeface="Source Sans Pro" pitchFamily="34" charset="-122"/>
                <a:cs typeface="Source Sans Pro" pitchFamily="34" charset="-120"/>
              </a:rPr>
              <a:t>Mit 6/7 Jahren </a:t>
            </a:r>
            <a:endParaRPr lang="en-US" sz="1600" dirty="0"/>
          </a:p>
        </p:txBody>
      </p:sp>
      <p:sp>
        <p:nvSpPr>
          <p:cNvPr id="20" name="Text 18"/>
          <p:cNvSpPr/>
          <p:nvPr/>
        </p:nvSpPr>
        <p:spPr>
          <a:xfrm>
            <a:off x="7571899" y="2901196"/>
            <a:ext cx="6351508" cy="306229"/>
          </a:xfrm>
          <a:prstGeom prst="rect">
            <a:avLst/>
          </a:prstGeom>
          <a:noFill/>
          <a:ln/>
        </p:spPr>
        <p:txBody>
          <a:bodyPr wrap="none" lIns="0" tIns="0" rIns="0" bIns="0" rtlCol="0" anchor="t"/>
          <a:lstStyle/>
          <a:p>
            <a:pPr algn="l" marL="342900" indent="-342900">
              <a:lnSpc>
                <a:spcPts val="2400"/>
              </a:lnSpc>
              <a:buSzPct val="100000"/>
              <a:buChar char="•"/>
            </a:pPr>
            <a:r>
              <a:rPr lang="en-US" sz="1600" dirty="0">
                <a:solidFill>
                  <a:srgbClr val="E2E6E9"/>
                </a:solidFill>
                <a:latin typeface="Source Sans Pro" pitchFamily="34" charset="0"/>
                <a:ea typeface="Source Sans Pro" pitchFamily="34" charset="-122"/>
                <a:cs typeface="Source Sans Pro" pitchFamily="34" charset="-120"/>
              </a:rPr>
              <a:t>Lang spezialisiert in Sekundarschule in einigen Bereichen</a:t>
            </a:r>
            <a:endParaRPr lang="en-US" sz="1600" dirty="0"/>
          </a:p>
        </p:txBody>
      </p:sp>
      <p:sp>
        <p:nvSpPr>
          <p:cNvPr id="21" name="Text 19"/>
          <p:cNvSpPr/>
          <p:nvPr/>
        </p:nvSpPr>
        <p:spPr>
          <a:xfrm>
            <a:off x="7571899" y="3278862"/>
            <a:ext cx="6351508" cy="306229"/>
          </a:xfrm>
          <a:prstGeom prst="rect">
            <a:avLst/>
          </a:prstGeom>
          <a:noFill/>
          <a:ln/>
        </p:spPr>
        <p:txBody>
          <a:bodyPr wrap="none" lIns="0" tIns="0" rIns="0" bIns="0" rtlCol="0" anchor="t"/>
          <a:lstStyle/>
          <a:p>
            <a:pPr algn="l" marL="342900" indent="-342900">
              <a:lnSpc>
                <a:spcPts val="2400"/>
              </a:lnSpc>
              <a:buSzPct val="100000"/>
              <a:buChar char="•"/>
            </a:pPr>
            <a:r>
              <a:rPr lang="en-US" sz="1600" dirty="0">
                <a:solidFill>
                  <a:srgbClr val="E2E6E9"/>
                </a:solidFill>
                <a:latin typeface="Source Sans Pro" pitchFamily="34" charset="0"/>
                <a:ea typeface="Source Sans Pro" pitchFamily="34" charset="-122"/>
                <a:cs typeface="Source Sans Pro" pitchFamily="34" charset="-120"/>
              </a:rPr>
              <a:t>Sehr wenig</a:t>
            </a:r>
            <a:endParaRPr lang="en-US" sz="1600" dirty="0"/>
          </a:p>
        </p:txBody>
      </p:sp>
      <p:sp>
        <p:nvSpPr>
          <p:cNvPr id="22" name="Text 20"/>
          <p:cNvSpPr/>
          <p:nvPr/>
        </p:nvSpPr>
        <p:spPr>
          <a:xfrm>
            <a:off x="7571899" y="3656528"/>
            <a:ext cx="6351508" cy="306229"/>
          </a:xfrm>
          <a:prstGeom prst="rect">
            <a:avLst/>
          </a:prstGeom>
          <a:noFill/>
          <a:ln/>
        </p:spPr>
        <p:txBody>
          <a:bodyPr wrap="none" lIns="0" tIns="0" rIns="0" bIns="0" rtlCol="0" anchor="t"/>
          <a:lstStyle/>
          <a:p>
            <a:pPr algn="l" marL="342900" indent="-342900">
              <a:lnSpc>
                <a:spcPts val="2400"/>
              </a:lnSpc>
              <a:buSzPct val="100000"/>
              <a:buChar char="•"/>
            </a:pPr>
            <a:r>
              <a:rPr lang="en-US" sz="1600" dirty="0">
                <a:solidFill>
                  <a:srgbClr val="E2E6E9"/>
                </a:solidFill>
                <a:latin typeface="Source Sans Pro" pitchFamily="34" charset="0"/>
                <a:ea typeface="Source Sans Pro" pitchFamily="34" charset="-122"/>
                <a:cs typeface="Source Sans Pro" pitchFamily="34" charset="-120"/>
              </a:rPr>
              <a:t>Wenig Noten </a:t>
            </a:r>
            <a:endParaRPr lang="en-US" sz="1600" dirty="0"/>
          </a:p>
        </p:txBody>
      </p:sp>
      <p:sp>
        <p:nvSpPr>
          <p:cNvPr id="23" name="Text 21"/>
          <p:cNvSpPr/>
          <p:nvPr/>
        </p:nvSpPr>
        <p:spPr>
          <a:xfrm>
            <a:off x="7571899" y="4034195"/>
            <a:ext cx="6351508" cy="306229"/>
          </a:xfrm>
          <a:prstGeom prst="rect">
            <a:avLst/>
          </a:prstGeom>
          <a:noFill/>
          <a:ln/>
        </p:spPr>
        <p:txBody>
          <a:bodyPr wrap="none" lIns="0" tIns="0" rIns="0" bIns="0" rtlCol="0" anchor="t"/>
          <a:lstStyle/>
          <a:p>
            <a:pPr algn="l" marL="342900" indent="-342900">
              <a:lnSpc>
                <a:spcPts val="2400"/>
              </a:lnSpc>
              <a:buSzPct val="100000"/>
              <a:buChar char="•"/>
            </a:pPr>
            <a:r>
              <a:rPr lang="en-US" sz="1600" dirty="0">
                <a:solidFill>
                  <a:srgbClr val="E2E6E9"/>
                </a:solidFill>
                <a:latin typeface="Source Sans Pro" pitchFamily="34" charset="0"/>
                <a:ea typeface="Source Sans Pro" pitchFamily="34" charset="-122"/>
                <a:cs typeface="Source Sans Pro" pitchFamily="34" charset="-120"/>
              </a:rPr>
              <a:t>1-6 Noten Das Notensystem</a:t>
            </a:r>
            <a:endParaRPr lang="en-US" sz="1600" dirty="0"/>
          </a:p>
        </p:txBody>
      </p:sp>
      <p:sp>
        <p:nvSpPr>
          <p:cNvPr id="24" name="Text 22"/>
          <p:cNvSpPr/>
          <p:nvPr/>
        </p:nvSpPr>
        <p:spPr>
          <a:xfrm>
            <a:off x="7571899" y="4411861"/>
            <a:ext cx="6351508" cy="306229"/>
          </a:xfrm>
          <a:prstGeom prst="rect">
            <a:avLst/>
          </a:prstGeom>
          <a:noFill/>
          <a:ln/>
        </p:spPr>
        <p:txBody>
          <a:bodyPr wrap="none" lIns="0" tIns="0" rIns="0" bIns="0" rtlCol="0" anchor="t"/>
          <a:lstStyle/>
          <a:p>
            <a:pPr algn="l" marL="342900" indent="-342900">
              <a:lnSpc>
                <a:spcPts val="2400"/>
              </a:lnSpc>
              <a:buSzPct val="100000"/>
              <a:buChar char="•"/>
            </a:pPr>
            <a:r>
              <a:rPr lang="en-US" sz="1600" dirty="0">
                <a:solidFill>
                  <a:srgbClr val="E2E6E9"/>
                </a:solidFill>
                <a:latin typeface="Source Sans Pro" pitchFamily="34" charset="0"/>
                <a:ea typeface="Source Sans Pro" pitchFamily="34" charset="-122"/>
                <a:cs typeface="Source Sans Pro" pitchFamily="34" charset="-120"/>
              </a:rPr>
              <a:t>Angemessene Theorie</a:t>
            </a:r>
            <a:endParaRPr lang="en-US" sz="1600" dirty="0"/>
          </a:p>
        </p:txBody>
      </p:sp>
      <p:sp>
        <p:nvSpPr>
          <p:cNvPr id="25" name="Text 23"/>
          <p:cNvSpPr/>
          <p:nvPr/>
        </p:nvSpPr>
        <p:spPr>
          <a:xfrm>
            <a:off x="7571899" y="4789527"/>
            <a:ext cx="6351508" cy="306229"/>
          </a:xfrm>
          <a:prstGeom prst="rect">
            <a:avLst/>
          </a:prstGeom>
          <a:noFill/>
          <a:ln/>
        </p:spPr>
        <p:txBody>
          <a:bodyPr wrap="none" lIns="0" tIns="0" rIns="0" bIns="0" rtlCol="0" anchor="t"/>
          <a:lstStyle/>
          <a:p>
            <a:pPr algn="l" marL="342900" indent="-342900">
              <a:lnSpc>
                <a:spcPts val="2400"/>
              </a:lnSpc>
              <a:buSzPct val="100000"/>
              <a:buChar char="•"/>
            </a:pPr>
            <a:r>
              <a:rPr lang="en-US" sz="1600" dirty="0">
                <a:solidFill>
                  <a:srgbClr val="E2E6E9"/>
                </a:solidFill>
                <a:latin typeface="Source Sans Pro" pitchFamily="34" charset="0"/>
                <a:ea typeface="Source Sans Pro" pitchFamily="34" charset="-122"/>
                <a:cs typeface="Source Sans Pro" pitchFamily="34" charset="-120"/>
              </a:rPr>
              <a:t>Geringere Probleme</a:t>
            </a:r>
            <a:endParaRPr lang="en-US" sz="1600" dirty="0"/>
          </a:p>
        </p:txBody>
      </p:sp>
      <p:sp>
        <p:nvSpPr>
          <p:cNvPr id="26" name="Text 24"/>
          <p:cNvSpPr/>
          <p:nvPr/>
        </p:nvSpPr>
        <p:spPr>
          <a:xfrm>
            <a:off x="7571899" y="5167193"/>
            <a:ext cx="6351508" cy="306229"/>
          </a:xfrm>
          <a:prstGeom prst="rect">
            <a:avLst/>
          </a:prstGeom>
          <a:noFill/>
          <a:ln/>
        </p:spPr>
        <p:txBody>
          <a:bodyPr wrap="none" lIns="0" tIns="0" rIns="0" bIns="0" rtlCol="0" anchor="t"/>
          <a:lstStyle/>
          <a:p>
            <a:pPr algn="l" marL="342900" indent="-342900">
              <a:lnSpc>
                <a:spcPts val="2400"/>
              </a:lnSpc>
              <a:buSzPct val="100000"/>
              <a:buChar char="•"/>
            </a:pPr>
            <a:r>
              <a:rPr lang="en-US" sz="1600" dirty="0">
                <a:solidFill>
                  <a:srgbClr val="E2E6E9"/>
                </a:solidFill>
                <a:latin typeface="Source Sans Pro" pitchFamily="34" charset="0"/>
                <a:ea typeface="Source Sans Pro" pitchFamily="34" charset="-122"/>
                <a:cs typeface="Source Sans Pro" pitchFamily="34" charset="-120"/>
              </a:rPr>
              <a:t>Kein Stress</a:t>
            </a:r>
            <a:endParaRPr lang="en-US" sz="1600" dirty="0"/>
          </a:p>
        </p:txBody>
      </p:sp>
      <p:sp>
        <p:nvSpPr>
          <p:cNvPr id="27" name="Text 25"/>
          <p:cNvSpPr/>
          <p:nvPr/>
        </p:nvSpPr>
        <p:spPr>
          <a:xfrm>
            <a:off x="7571899" y="5544860"/>
            <a:ext cx="6351508" cy="306229"/>
          </a:xfrm>
          <a:prstGeom prst="rect">
            <a:avLst/>
          </a:prstGeom>
          <a:noFill/>
          <a:ln/>
        </p:spPr>
        <p:txBody>
          <a:bodyPr wrap="none" lIns="0" tIns="0" rIns="0" bIns="0" rtlCol="0" anchor="t"/>
          <a:lstStyle/>
          <a:p>
            <a:pPr algn="l" marL="342900" indent="-342900">
              <a:lnSpc>
                <a:spcPts val="2400"/>
              </a:lnSpc>
              <a:buSzPct val="100000"/>
              <a:buChar char="•"/>
            </a:pPr>
            <a:r>
              <a:rPr lang="en-US" sz="1600" dirty="0">
                <a:solidFill>
                  <a:srgbClr val="E2E6E9"/>
                </a:solidFill>
                <a:latin typeface="Source Sans Pro" pitchFamily="34" charset="0"/>
                <a:ea typeface="Source Sans Pro" pitchFamily="34" charset="-122"/>
                <a:cs typeface="Source Sans Pro" pitchFamily="34" charset="-120"/>
              </a:rPr>
              <a:t>Beste Ausrüstung für Fächer ( z.B. für Physik, Sport etc.)</a:t>
            </a:r>
            <a:endParaRPr lang="en-US" sz="1600" dirty="0"/>
          </a:p>
        </p:txBody>
      </p:sp>
      <p:sp>
        <p:nvSpPr>
          <p:cNvPr id="28" name="Text 26"/>
          <p:cNvSpPr/>
          <p:nvPr/>
        </p:nvSpPr>
        <p:spPr>
          <a:xfrm>
            <a:off x="7571899" y="5922526"/>
            <a:ext cx="6351508" cy="306229"/>
          </a:xfrm>
          <a:prstGeom prst="rect">
            <a:avLst/>
          </a:prstGeom>
          <a:noFill/>
          <a:ln/>
        </p:spPr>
        <p:txBody>
          <a:bodyPr wrap="none" lIns="0" tIns="0" rIns="0" bIns="0" rtlCol="0" anchor="t"/>
          <a:lstStyle/>
          <a:p>
            <a:pPr algn="l" marL="342900" indent="-342900">
              <a:lnSpc>
                <a:spcPts val="2400"/>
              </a:lnSpc>
              <a:buSzPct val="100000"/>
              <a:buChar char="•"/>
            </a:pPr>
            <a:r>
              <a:rPr lang="en-US" sz="1600" dirty="0">
                <a:solidFill>
                  <a:srgbClr val="E2E6E9"/>
                </a:solidFill>
                <a:latin typeface="Source Sans Pro" pitchFamily="34" charset="0"/>
                <a:ea typeface="Source Sans Pro" pitchFamily="34" charset="-122"/>
                <a:cs typeface="Source Sans Pro" pitchFamily="34" charset="-120"/>
              </a:rPr>
              <a:t>Sehr streng mit den Absenzen</a:t>
            </a:r>
            <a:endParaRPr lang="en-US" sz="1600" dirty="0"/>
          </a:p>
        </p:txBody>
      </p:sp>
      <p:sp>
        <p:nvSpPr>
          <p:cNvPr id="29" name="Text 27"/>
          <p:cNvSpPr/>
          <p:nvPr/>
        </p:nvSpPr>
        <p:spPr>
          <a:xfrm>
            <a:off x="7571899" y="6300192"/>
            <a:ext cx="6351508" cy="306229"/>
          </a:xfrm>
          <a:prstGeom prst="rect">
            <a:avLst/>
          </a:prstGeom>
          <a:noFill/>
          <a:ln/>
        </p:spPr>
        <p:txBody>
          <a:bodyPr wrap="none" lIns="0" tIns="0" rIns="0" bIns="0" rtlCol="0" anchor="t"/>
          <a:lstStyle/>
          <a:p>
            <a:pPr algn="l" marL="342900" indent="-342900">
              <a:lnSpc>
                <a:spcPts val="2400"/>
              </a:lnSpc>
              <a:buSzPct val="100000"/>
              <a:buChar char="•"/>
            </a:pPr>
            <a:r>
              <a:rPr lang="en-US" sz="1600" dirty="0">
                <a:solidFill>
                  <a:srgbClr val="E2E6E9"/>
                </a:solidFill>
                <a:latin typeface="Source Sans Pro" pitchFamily="34" charset="0"/>
                <a:ea typeface="Source Sans Pro" pitchFamily="34" charset="-122"/>
                <a:cs typeface="Source Sans Pro" pitchFamily="34" charset="-120"/>
              </a:rPr>
              <a:t>Freundliches Lehrpersonal</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661749" y="519946"/>
            <a:ext cx="4399717" cy="537210"/>
          </a:xfrm>
          <a:prstGeom prst="rect">
            <a:avLst/>
          </a:prstGeom>
          <a:noFill/>
          <a:ln/>
        </p:spPr>
        <p:txBody>
          <a:bodyPr wrap="none" lIns="0" tIns="0" rIns="0" bIns="0" rtlCol="0" anchor="t"/>
          <a:lstStyle/>
          <a:p>
            <a:pPr algn="l" indent="0" marL="0">
              <a:lnSpc>
                <a:spcPts val="4200"/>
              </a:lnSpc>
              <a:buNone/>
            </a:pPr>
            <a:r>
              <a:rPr lang="en-US" sz="3350" b="1" dirty="0">
                <a:solidFill>
                  <a:srgbClr val="FFFFFF"/>
                </a:solidFill>
                <a:latin typeface="Montserrat Bold" pitchFamily="34" charset="0"/>
                <a:ea typeface="Montserrat Bold" pitchFamily="34" charset="-122"/>
                <a:cs typeface="Montserrat Bold" pitchFamily="34" charset="-120"/>
              </a:rPr>
              <a:t>Statistik der Fächer</a:t>
            </a:r>
            <a:endParaRPr lang="en-US" sz="3350" dirty="0"/>
          </a:p>
        </p:txBody>
      </p:sp>
      <p:pic>
        <p:nvPicPr>
          <p:cNvPr id="3" name="Image 0" descr="preencoded.png">    </p:cNvPr>
          <p:cNvPicPr>
            <a:picLocks noChangeAspect="1"/>
          </p:cNvPicPr>
          <p:nvPr/>
        </p:nvPicPr>
        <p:blipFill>
          <a:blip r:embed="rId1"/>
          <a:stretch>
            <a:fillRect/>
          </a:stretch>
        </p:blipFill>
        <p:spPr>
          <a:xfrm>
            <a:off x="661749" y="1435298"/>
            <a:ext cx="13306901" cy="6884432"/>
          </a:xfrm>
          <a:prstGeom prst="rect">
            <a:avLst/>
          </a:prstGeom>
        </p:spPr>
      </p:pic>
      <p:sp>
        <p:nvSpPr>
          <p:cNvPr id="4" name="Shape 1"/>
          <p:cNvSpPr/>
          <p:nvPr/>
        </p:nvSpPr>
        <p:spPr>
          <a:xfrm>
            <a:off x="6373654" y="8319730"/>
            <a:ext cx="189071" cy="189071"/>
          </a:xfrm>
          <a:prstGeom prst="roundRect">
            <a:avLst>
              <a:gd name="adj" fmla="val 9673"/>
            </a:avLst>
          </a:prstGeom>
          <a:solidFill>
            <a:srgbClr val="636363"/>
          </a:solidFill>
          <a:ln/>
        </p:spPr>
      </p:sp>
      <p:sp>
        <p:nvSpPr>
          <p:cNvPr id="5" name="Text 2"/>
          <p:cNvSpPr/>
          <p:nvPr/>
        </p:nvSpPr>
        <p:spPr>
          <a:xfrm>
            <a:off x="6623685" y="8319730"/>
            <a:ext cx="615315" cy="189071"/>
          </a:xfrm>
          <a:prstGeom prst="rect">
            <a:avLst/>
          </a:prstGeom>
          <a:noFill/>
          <a:ln/>
        </p:spPr>
        <p:txBody>
          <a:bodyPr wrap="none" lIns="0" tIns="0" rIns="0" bIns="0" rtlCol="0" anchor="t"/>
          <a:lstStyle/>
          <a:p>
            <a:pPr algn="l" indent="0" marL="0">
              <a:lnSpc>
                <a:spcPts val="1450"/>
              </a:lnSpc>
              <a:buNone/>
            </a:pPr>
            <a:r>
              <a:rPr lang="en-US" sz="1450" dirty="0">
                <a:solidFill>
                  <a:srgbClr val="E2E6E9"/>
                </a:solidFill>
                <a:latin typeface="Source Sans Pro" pitchFamily="34" charset="0"/>
                <a:ea typeface="Source Sans Pro" pitchFamily="34" charset="-122"/>
                <a:cs typeface="Source Sans Pro" pitchFamily="34" charset="-120"/>
              </a:rPr>
              <a:t>Ukraine</a:t>
            </a:r>
            <a:endParaRPr lang="en-US" sz="1450" dirty="0"/>
          </a:p>
        </p:txBody>
      </p:sp>
      <p:sp>
        <p:nvSpPr>
          <p:cNvPr id="6" name="Shape 3"/>
          <p:cNvSpPr/>
          <p:nvPr/>
        </p:nvSpPr>
        <p:spPr>
          <a:xfrm>
            <a:off x="7391400" y="8319730"/>
            <a:ext cx="189071" cy="189071"/>
          </a:xfrm>
          <a:prstGeom prst="roundRect">
            <a:avLst>
              <a:gd name="adj" fmla="val 9673"/>
            </a:avLst>
          </a:prstGeom>
          <a:solidFill>
            <a:srgbClr val="ABABAB"/>
          </a:solidFill>
          <a:ln/>
        </p:spPr>
      </p:sp>
      <p:sp>
        <p:nvSpPr>
          <p:cNvPr id="7" name="Text 4"/>
          <p:cNvSpPr/>
          <p:nvPr/>
        </p:nvSpPr>
        <p:spPr>
          <a:xfrm>
            <a:off x="7641431" y="8319730"/>
            <a:ext cx="645319" cy="189071"/>
          </a:xfrm>
          <a:prstGeom prst="rect">
            <a:avLst/>
          </a:prstGeom>
          <a:noFill/>
          <a:ln/>
        </p:spPr>
        <p:txBody>
          <a:bodyPr wrap="none" lIns="0" tIns="0" rIns="0" bIns="0" rtlCol="0" anchor="t"/>
          <a:lstStyle/>
          <a:p>
            <a:pPr algn="l" indent="0" marL="0">
              <a:lnSpc>
                <a:spcPts val="1450"/>
              </a:lnSpc>
              <a:buNone/>
            </a:pPr>
            <a:r>
              <a:rPr lang="en-US" sz="1450" dirty="0">
                <a:solidFill>
                  <a:srgbClr val="E2E6E9"/>
                </a:solidFill>
                <a:latin typeface="Source Sans Pro" pitchFamily="34" charset="0"/>
                <a:ea typeface="Source Sans Pro" pitchFamily="34" charset="-122"/>
                <a:cs typeface="Source Sans Pro" pitchFamily="34" charset="-120"/>
              </a:rPr>
              <a:t>Schweiz</a:t>
            </a:r>
            <a:endParaRPr lang="en-US" sz="14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863798" y="2056209"/>
            <a:ext cx="12902803" cy="1402556"/>
          </a:xfrm>
          <a:prstGeom prst="rect">
            <a:avLst/>
          </a:prstGeom>
          <a:noFill/>
          <a:ln/>
        </p:spPr>
        <p:txBody>
          <a:bodyPr wrap="square" lIns="0" tIns="0" rIns="0" bIns="0" rtlCol="0" anchor="t"/>
          <a:lstStyle/>
          <a:p>
            <a:pPr algn="l" indent="0" marL="0">
              <a:lnSpc>
                <a:spcPts val="5500"/>
              </a:lnSpc>
              <a:buNone/>
            </a:pPr>
            <a:r>
              <a:rPr lang="en-US" sz="4400" b="1" dirty="0">
                <a:solidFill>
                  <a:srgbClr val="FFFFFF"/>
                </a:solidFill>
                <a:latin typeface="Montserrat Bold" pitchFamily="34" charset="0"/>
                <a:ea typeface="Montserrat Bold" pitchFamily="34" charset="-122"/>
                <a:cs typeface="Montserrat Bold" pitchFamily="34" charset="-120"/>
              </a:rPr>
              <a:t>Die Herausforderungen mit der Integration in der Schweiz für den Ukrainer</a:t>
            </a:r>
            <a:endParaRPr lang="en-US" sz="4400" dirty="0"/>
          </a:p>
        </p:txBody>
      </p:sp>
      <p:sp>
        <p:nvSpPr>
          <p:cNvPr id="3" name="Text 1"/>
          <p:cNvSpPr/>
          <p:nvPr/>
        </p:nvSpPr>
        <p:spPr>
          <a:xfrm>
            <a:off x="863798" y="3952399"/>
            <a:ext cx="12902803" cy="2220992"/>
          </a:xfrm>
          <a:prstGeom prst="rect">
            <a:avLst/>
          </a:prstGeom>
          <a:noFill/>
          <a:ln/>
        </p:spPr>
        <p:txBody>
          <a:bodyPr wrap="square" lIns="0" tIns="0" rIns="0" bIns="0" rtlCol="0" anchor="t"/>
          <a:lstStyle/>
          <a:p>
            <a:pPr algn="l"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Es war sehr schwierig für mich sich zu integrieren , weil die Sprache sehr kompliziert ist.  Als ich in diese Schule eingetreten bin , hatte ich B1 Niveau gehabt. Ich sollte die C1 Niveau in 3 Monaten erreichen, um während den Lektionen aktiv zu sein. Die Eintrittsprüfung war  ziemlich leicht gewesen, ich hatte es ohne Vorbereitung bestanden. Leider kann ich bis jetzt nicht mein ganzes Potenzial zeigen, weil die Sprache zu schwierig  momentan ist. Wenn es alles auf Ukrainisch wäre, würde ich  viel bessere Noten schreiben. Die Lehrpersonen sind sehr hilfsbereit und freundlich. Die Klasse war sehr nett zu mir gewesen. Ich bin dieser Schule sehr dankbar für die Möglichkeiten die sie mir ermöglicht haben.</a:t>
            </a:r>
            <a:endParaRPr lang="en-US" sz="1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63798" y="903684"/>
            <a:ext cx="4487823" cy="560903"/>
          </a:xfrm>
          <a:prstGeom prst="rect">
            <a:avLst/>
          </a:prstGeom>
          <a:noFill/>
          <a:ln/>
        </p:spPr>
        <p:txBody>
          <a:bodyPr wrap="none" lIns="0" tIns="0" rIns="0" bIns="0" rtlCol="0" anchor="t"/>
          <a:lstStyle/>
          <a:p>
            <a:pPr algn="l" indent="0" marL="0">
              <a:lnSpc>
                <a:spcPts val="4400"/>
              </a:lnSpc>
              <a:buNone/>
            </a:pPr>
            <a:r>
              <a:rPr lang="en-US" sz="3500" b="1" dirty="0">
                <a:solidFill>
                  <a:srgbClr val="FFFFFF"/>
                </a:solidFill>
                <a:latin typeface="Montserrat Bold" pitchFamily="34" charset="0"/>
                <a:ea typeface="Montserrat Bold" pitchFamily="34" charset="-122"/>
                <a:cs typeface="Montserrat Bold" pitchFamily="34" charset="-120"/>
              </a:rPr>
              <a:t>Einleitung </a:t>
            </a:r>
            <a:endParaRPr lang="en-US" sz="3500" dirty="0"/>
          </a:p>
        </p:txBody>
      </p:sp>
      <p:sp>
        <p:nvSpPr>
          <p:cNvPr id="3" name="Text 1"/>
          <p:cNvSpPr/>
          <p:nvPr/>
        </p:nvSpPr>
        <p:spPr>
          <a:xfrm>
            <a:off x="863798" y="1958221"/>
            <a:ext cx="12902803" cy="462677"/>
          </a:xfrm>
          <a:prstGeom prst="rect">
            <a:avLst/>
          </a:prstGeom>
          <a:noFill/>
          <a:ln/>
        </p:spPr>
        <p:txBody>
          <a:bodyPr wrap="none" lIns="0" tIns="0" rIns="0" bIns="0" rtlCol="0" anchor="t"/>
          <a:lstStyle/>
          <a:p>
            <a:pPr algn="l" indent="0" marL="0">
              <a:lnSpc>
                <a:spcPts val="3600"/>
              </a:lnSpc>
              <a:buNone/>
            </a:pPr>
            <a:r>
              <a:rPr lang="en-US" sz="2400" b="1" dirty="0">
                <a:solidFill>
                  <a:srgbClr val="E2E6E9"/>
                </a:solidFill>
                <a:latin typeface="Source Sans Pro" pitchFamily="34" charset="0"/>
                <a:ea typeface="Source Sans Pro" pitchFamily="34" charset="-122"/>
                <a:cs typeface="Source Sans Pro" pitchFamily="34" charset="-120"/>
              </a:rPr>
              <a:t>Sehr geehrte Damen und Herren, ich begrüsse Sie herzlich zu meiner Präsentation!</a:t>
            </a:r>
            <a:endParaRPr lang="en-US" sz="2400" dirty="0"/>
          </a:p>
        </p:txBody>
      </p:sp>
      <p:sp>
        <p:nvSpPr>
          <p:cNvPr id="4" name="Text 2"/>
          <p:cNvSpPr/>
          <p:nvPr/>
        </p:nvSpPr>
        <p:spPr>
          <a:xfrm>
            <a:off x="863798" y="2698552"/>
            <a:ext cx="12902803" cy="370165"/>
          </a:xfrm>
          <a:prstGeom prst="rect">
            <a:avLst/>
          </a:prstGeom>
          <a:noFill/>
          <a:ln/>
        </p:spPr>
        <p:txBody>
          <a:bodyPr wrap="none" lIns="0" tIns="0" rIns="0" bIns="0" rtlCol="0" anchor="t"/>
          <a:lstStyle/>
          <a:p>
            <a:pPr algn="l" indent="0" marL="0">
              <a:lnSpc>
                <a:spcPts val="2900"/>
              </a:lnSpc>
              <a:buNone/>
            </a:pPr>
            <a:r>
              <a:rPr lang="en-US" sz="1900" b="1" dirty="0">
                <a:solidFill>
                  <a:srgbClr val="E2E6E9"/>
                </a:solidFill>
                <a:latin typeface="Source Sans Pro" pitchFamily="34" charset="0"/>
                <a:ea typeface="Source Sans Pro" pitchFamily="34" charset="-122"/>
                <a:cs typeface="Source Sans Pro" pitchFamily="34" charset="-120"/>
              </a:rPr>
              <a:t>Mein Vortrag gliedert sich in folgende Abschnitte:</a:t>
            </a:r>
            <a:endParaRPr lang="en-US" sz="1900" dirty="0"/>
          </a:p>
        </p:txBody>
      </p:sp>
      <p:sp>
        <p:nvSpPr>
          <p:cNvPr id="5" name="Text 3"/>
          <p:cNvSpPr/>
          <p:nvPr/>
        </p:nvSpPr>
        <p:spPr>
          <a:xfrm>
            <a:off x="863798" y="3346371"/>
            <a:ext cx="12902803" cy="370165"/>
          </a:xfrm>
          <a:prstGeom prst="rect">
            <a:avLst/>
          </a:prstGeom>
          <a:noFill/>
          <a:ln/>
        </p:spPr>
        <p:txBody>
          <a:bodyPr wrap="none" lIns="0" tIns="0" rIns="0" bIns="0" rtlCol="0" anchor="t"/>
          <a:lstStyle/>
          <a:p>
            <a:pPr algn="l"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-Erstens werde ich das ukrainische Schulsystem beschreiben.</a:t>
            </a:r>
            <a:endParaRPr lang="en-US" sz="1900" dirty="0"/>
          </a:p>
        </p:txBody>
      </p:sp>
      <p:sp>
        <p:nvSpPr>
          <p:cNvPr id="6" name="Text 4"/>
          <p:cNvSpPr/>
          <p:nvPr/>
        </p:nvSpPr>
        <p:spPr>
          <a:xfrm>
            <a:off x="863798" y="3994190"/>
            <a:ext cx="12902803" cy="740331"/>
          </a:xfrm>
          <a:prstGeom prst="rect">
            <a:avLst/>
          </a:prstGeom>
          <a:noFill/>
          <a:ln/>
        </p:spPr>
        <p:txBody>
          <a:bodyPr wrap="square" lIns="0" tIns="0" rIns="0" bIns="0" rtlCol="0" anchor="t"/>
          <a:lstStyle/>
          <a:p>
            <a:pPr algn="l"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-Nachdem ich die Argumente und die Beispiele geführt habe, werde ich meine Erfahrung und meine eigene Meinung klar darstellen.</a:t>
            </a:r>
            <a:endParaRPr lang="en-US" sz="1900" dirty="0"/>
          </a:p>
        </p:txBody>
      </p:sp>
      <p:sp>
        <p:nvSpPr>
          <p:cNvPr id="7" name="Text 5"/>
          <p:cNvSpPr/>
          <p:nvPr/>
        </p:nvSpPr>
        <p:spPr>
          <a:xfrm>
            <a:off x="863798" y="5012174"/>
            <a:ext cx="12902803" cy="370165"/>
          </a:xfrm>
          <a:prstGeom prst="rect">
            <a:avLst/>
          </a:prstGeom>
          <a:noFill/>
          <a:ln/>
        </p:spPr>
        <p:txBody>
          <a:bodyPr wrap="none" lIns="0" tIns="0" rIns="0" bIns="0" rtlCol="0" anchor="t"/>
          <a:lstStyle/>
          <a:p>
            <a:pPr algn="l"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-Zweitens werde ich das schweizerische Schulsystem aus meinem Erachten erklären.</a:t>
            </a:r>
            <a:endParaRPr lang="en-US" sz="1900" dirty="0"/>
          </a:p>
        </p:txBody>
      </p:sp>
      <p:sp>
        <p:nvSpPr>
          <p:cNvPr id="8" name="Text 6"/>
          <p:cNvSpPr/>
          <p:nvPr/>
        </p:nvSpPr>
        <p:spPr>
          <a:xfrm>
            <a:off x="863798" y="5659993"/>
            <a:ext cx="12902803" cy="370165"/>
          </a:xfrm>
          <a:prstGeom prst="rect">
            <a:avLst/>
          </a:prstGeom>
          <a:noFill/>
          <a:ln/>
        </p:spPr>
        <p:txBody>
          <a:bodyPr wrap="none" lIns="0" tIns="0" rIns="0" bIns="0" rtlCol="0" anchor="t"/>
          <a:lstStyle/>
          <a:p>
            <a:pPr algn="l"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-Anschliessend werde ich die Herausforderungen in neuer Umgebung beschreiben und die Schwierigkeiten mit der Sprache.</a:t>
            </a:r>
            <a:endParaRPr lang="en-US" sz="1900" dirty="0"/>
          </a:p>
        </p:txBody>
      </p:sp>
      <p:sp>
        <p:nvSpPr>
          <p:cNvPr id="9" name="Text 7"/>
          <p:cNvSpPr/>
          <p:nvPr/>
        </p:nvSpPr>
        <p:spPr>
          <a:xfrm>
            <a:off x="863798" y="6307812"/>
            <a:ext cx="12902803" cy="370165"/>
          </a:xfrm>
          <a:prstGeom prst="rect">
            <a:avLst/>
          </a:prstGeom>
          <a:noFill/>
          <a:ln/>
        </p:spPr>
        <p:txBody>
          <a:bodyPr wrap="none" lIns="0" tIns="0" rIns="0" bIns="0" rtlCol="0" anchor="t"/>
          <a:lstStyle/>
          <a:p>
            <a:pPr algn="l"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-Drittens werde ich eine klare Zusammenfassung machen in form einer Tabelle mit Stichwörtern </a:t>
            </a:r>
            <a:endParaRPr lang="en-US" sz="1900" dirty="0"/>
          </a:p>
        </p:txBody>
      </p:sp>
      <p:sp>
        <p:nvSpPr>
          <p:cNvPr id="10" name="Text 8"/>
          <p:cNvSpPr/>
          <p:nvPr/>
        </p:nvSpPr>
        <p:spPr>
          <a:xfrm>
            <a:off x="863798" y="6955631"/>
            <a:ext cx="12902803" cy="370165"/>
          </a:xfrm>
          <a:prstGeom prst="rect">
            <a:avLst/>
          </a:prstGeom>
          <a:noFill/>
          <a:ln/>
        </p:spPr>
        <p:txBody>
          <a:bodyPr wrap="none" lIns="0" tIns="0" rIns="0" bIns="0" rtlCol="0" anchor="t"/>
          <a:lstStyle/>
          <a:p>
            <a:pPr algn="l"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-Viertens werde ich meine Empfehlung äussern und das bessere Schulsystem, das für mich am besten passt, betonen.</a:t>
            </a:r>
            <a:endParaRPr lang="en-US"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665083" y="641271"/>
            <a:ext cx="6597729" cy="539948"/>
          </a:xfrm>
          <a:prstGeom prst="rect">
            <a:avLst/>
          </a:prstGeom>
          <a:noFill/>
          <a:ln/>
        </p:spPr>
        <p:txBody>
          <a:bodyPr wrap="none" lIns="0" tIns="0" rIns="0" bIns="0" rtlCol="0" anchor="t"/>
          <a:lstStyle/>
          <a:p>
            <a:pPr algn="l" indent="0" marL="0">
              <a:lnSpc>
                <a:spcPts val="4250"/>
              </a:lnSpc>
              <a:buNone/>
            </a:pPr>
            <a:r>
              <a:rPr lang="en-US" sz="3400" b="1" dirty="0">
                <a:solidFill>
                  <a:srgbClr val="FFFFFF"/>
                </a:solidFill>
                <a:latin typeface="Montserrat Bold" pitchFamily="34" charset="0"/>
                <a:ea typeface="Montserrat Bold" pitchFamily="34" charset="-122"/>
                <a:cs typeface="Montserrat Bold" pitchFamily="34" charset="-120"/>
              </a:rPr>
              <a:t>Das ukrainische Schulsystem</a:t>
            </a:r>
            <a:endParaRPr lang="en-US" sz="3400" dirty="0"/>
          </a:p>
        </p:txBody>
      </p:sp>
      <p:sp>
        <p:nvSpPr>
          <p:cNvPr id="4" name="Shape 1"/>
          <p:cNvSpPr/>
          <p:nvPr/>
        </p:nvSpPr>
        <p:spPr>
          <a:xfrm>
            <a:off x="665083" y="1466255"/>
            <a:ext cx="7813834" cy="2987040"/>
          </a:xfrm>
          <a:prstGeom prst="roundRect">
            <a:avLst>
              <a:gd name="adj" fmla="val 954"/>
            </a:avLst>
          </a:prstGeom>
          <a:solidFill>
            <a:srgbClr val="303132"/>
          </a:solidFill>
          <a:ln/>
        </p:spPr>
      </p:sp>
      <p:sp>
        <p:nvSpPr>
          <p:cNvPr id="5" name="Text 2"/>
          <p:cNvSpPr/>
          <p:nvPr/>
        </p:nvSpPr>
        <p:spPr>
          <a:xfrm>
            <a:off x="855107" y="1656278"/>
            <a:ext cx="3536752" cy="269915"/>
          </a:xfrm>
          <a:prstGeom prst="rect">
            <a:avLst/>
          </a:prstGeom>
          <a:noFill/>
          <a:ln/>
        </p:spPr>
        <p:txBody>
          <a:bodyPr wrap="none" lIns="0" tIns="0" rIns="0" bIns="0" rtlCol="0" anchor="t"/>
          <a:lstStyle/>
          <a:p>
            <a:pPr algn="l" indent="0" marL="0">
              <a:lnSpc>
                <a:spcPts val="2100"/>
              </a:lnSpc>
              <a:buNone/>
            </a:pPr>
            <a:r>
              <a:rPr lang="en-US" sz="1700" b="1" dirty="0">
                <a:solidFill>
                  <a:srgbClr val="E2E6E9"/>
                </a:solidFill>
                <a:latin typeface="Montserrat Bold" pitchFamily="34" charset="0"/>
                <a:ea typeface="Montserrat Bold" pitchFamily="34" charset="-122"/>
                <a:cs typeface="Montserrat Bold" pitchFamily="34" charset="-120"/>
              </a:rPr>
              <a:t>1. Vorschule oder Kindergarten </a:t>
            </a:r>
            <a:endParaRPr lang="en-US" sz="1700" dirty="0"/>
          </a:p>
        </p:txBody>
      </p:sp>
      <p:sp>
        <p:nvSpPr>
          <p:cNvPr id="6" name="Text 3"/>
          <p:cNvSpPr/>
          <p:nvPr/>
        </p:nvSpPr>
        <p:spPr>
          <a:xfrm>
            <a:off x="855107" y="2040136"/>
            <a:ext cx="7433786" cy="855107"/>
          </a:xfrm>
          <a:prstGeom prst="rect">
            <a:avLst/>
          </a:prstGeom>
          <a:noFill/>
          <a:ln/>
        </p:spPr>
        <p:txBody>
          <a:bodyPr wrap="square" lIns="0" tIns="0" rIns="0" bIns="0" rtlCol="0" anchor="t"/>
          <a:lstStyle/>
          <a:p>
            <a:pPr algn="l" indent="0" marL="0">
              <a:lnSpc>
                <a:spcPts val="2200"/>
              </a:lnSpc>
              <a:buNone/>
            </a:pPr>
            <a:r>
              <a:rPr lang="en-US" sz="1450" dirty="0">
                <a:solidFill>
                  <a:srgbClr val="E2E6E9"/>
                </a:solidFill>
                <a:latin typeface="Source Sans Pro" pitchFamily="34" charset="0"/>
                <a:ea typeface="Source Sans Pro" pitchFamily="34" charset="-122"/>
                <a:cs typeface="Source Sans Pro" pitchFamily="34" charset="-120"/>
              </a:rPr>
              <a:t>Die meisten Kinder besuchen ab dem Alter von drei Jahren die Vorschule oder den Kindergarten und schließen diesen mit etwa sechs Jahren ab. Die Vorschulbildung ist freiwillig, aber stark verbreitet.</a:t>
            </a:r>
            <a:endParaRPr lang="en-US" sz="1450" dirty="0"/>
          </a:p>
        </p:txBody>
      </p:sp>
      <p:sp>
        <p:nvSpPr>
          <p:cNvPr id="7" name="Text 4"/>
          <p:cNvSpPr/>
          <p:nvPr/>
        </p:nvSpPr>
        <p:spPr>
          <a:xfrm>
            <a:off x="855107" y="3009186"/>
            <a:ext cx="7433786" cy="570071"/>
          </a:xfrm>
          <a:prstGeom prst="rect">
            <a:avLst/>
          </a:prstGeom>
          <a:noFill/>
          <a:ln/>
        </p:spPr>
        <p:txBody>
          <a:bodyPr wrap="square" lIns="0" tIns="0" rIns="0" bIns="0" rtlCol="0" anchor="t"/>
          <a:lstStyle/>
          <a:p>
            <a:pPr algn="l" indent="0" marL="0">
              <a:lnSpc>
                <a:spcPts val="2200"/>
              </a:lnSpc>
              <a:buNone/>
            </a:pPr>
            <a:r>
              <a:rPr lang="en-US" sz="1450" dirty="0">
                <a:solidFill>
                  <a:srgbClr val="E2E6E9"/>
                </a:solidFill>
                <a:latin typeface="Source Sans Pro" pitchFamily="34" charset="0"/>
                <a:ea typeface="Source Sans Pro" pitchFamily="34" charset="-122"/>
                <a:cs typeface="Source Sans Pro" pitchFamily="34" charset="-120"/>
              </a:rPr>
              <a:t>Kinder besuchen meist ab dem Alter von </a:t>
            </a:r>
            <a:pPr algn="l" indent="0" marL="0">
              <a:lnSpc>
                <a:spcPts val="2200"/>
              </a:lnSpc>
              <a:buNone/>
            </a:pPr>
            <a:r>
              <a:rPr lang="en-US" sz="1450" b="1" dirty="0">
                <a:solidFill>
                  <a:srgbClr val="E2E6E9"/>
                </a:solidFill>
                <a:latin typeface="Source Sans Pro" pitchFamily="34" charset="0"/>
                <a:ea typeface="Source Sans Pro" pitchFamily="34" charset="-122"/>
                <a:cs typeface="Source Sans Pro" pitchFamily="34" charset="-120"/>
              </a:rPr>
              <a:t>3 Jahren</a:t>
            </a:r>
            <a:pPr algn="l" indent="0" marL="0">
              <a:lnSpc>
                <a:spcPts val="2200"/>
              </a:lnSpc>
              <a:buNone/>
            </a:pPr>
            <a:r>
              <a:rPr lang="en-US" sz="1450" dirty="0">
                <a:solidFill>
                  <a:srgbClr val="E2E6E9"/>
                </a:solidFill>
                <a:latin typeface="Source Sans Pro" pitchFamily="34" charset="0"/>
                <a:ea typeface="Source Sans Pro" pitchFamily="34" charset="-122"/>
                <a:cs typeface="Source Sans Pro" pitchFamily="34" charset="-120"/>
              </a:rPr>
              <a:t> eine </a:t>
            </a:r>
            <a:pPr algn="l" indent="0" marL="0">
              <a:lnSpc>
                <a:spcPts val="2200"/>
              </a:lnSpc>
              <a:buNone/>
            </a:pPr>
            <a:r>
              <a:rPr lang="en-US" sz="1450" b="1" dirty="0">
                <a:solidFill>
                  <a:srgbClr val="E2E6E9"/>
                </a:solidFill>
                <a:latin typeface="Source Sans Pro" pitchFamily="34" charset="0"/>
                <a:ea typeface="Source Sans Pro" pitchFamily="34" charset="-122"/>
                <a:cs typeface="Source Sans Pro" pitchFamily="34" charset="-120"/>
              </a:rPr>
              <a:t>Kindertagesstätte oder einen Kindergarten</a:t>
            </a:r>
            <a:pPr algn="l" indent="0" marL="0">
              <a:lnSpc>
                <a:spcPts val="2200"/>
              </a:lnSpc>
              <a:buNone/>
            </a:pPr>
            <a:r>
              <a:rPr lang="en-US" sz="1450" dirty="0">
                <a:solidFill>
                  <a:srgbClr val="E2E6E9"/>
                </a:solidFill>
                <a:latin typeface="Source Sans Pro" pitchFamily="34" charset="0"/>
                <a:ea typeface="Source Sans Pro" pitchFamily="34" charset="-122"/>
                <a:cs typeface="Source Sans Pro" pitchFamily="34" charset="-120"/>
              </a:rPr>
              <a:t>.</a:t>
            </a:r>
            <a:endParaRPr lang="en-US" sz="1450" dirty="0"/>
          </a:p>
        </p:txBody>
      </p:sp>
      <p:sp>
        <p:nvSpPr>
          <p:cNvPr id="8" name="Text 5"/>
          <p:cNvSpPr/>
          <p:nvPr/>
        </p:nvSpPr>
        <p:spPr>
          <a:xfrm>
            <a:off x="855107" y="3693200"/>
            <a:ext cx="7433786" cy="570071"/>
          </a:xfrm>
          <a:prstGeom prst="rect">
            <a:avLst/>
          </a:prstGeom>
          <a:noFill/>
          <a:ln/>
        </p:spPr>
        <p:txBody>
          <a:bodyPr wrap="square" lIns="0" tIns="0" rIns="0" bIns="0" rtlCol="0" anchor="t"/>
          <a:lstStyle/>
          <a:p>
            <a:pPr algn="l" indent="0" marL="0">
              <a:lnSpc>
                <a:spcPts val="2200"/>
              </a:lnSpc>
              <a:buNone/>
            </a:pPr>
            <a:r>
              <a:rPr lang="en-US" sz="1450" dirty="0">
                <a:solidFill>
                  <a:srgbClr val="E2E6E9"/>
                </a:solidFill>
                <a:latin typeface="Source Sans Pro" pitchFamily="34" charset="0"/>
                <a:ea typeface="Source Sans Pro" pitchFamily="34" charset="-122"/>
                <a:cs typeface="Source Sans Pro" pitchFamily="34" charset="-120"/>
              </a:rPr>
              <a:t>Ziel: Entwicklung von Sozialverhalten, Sprachkenntnissen, motorischen Fähigkeiten sowie eine erste Vorbereitung auf die Schule.</a:t>
            </a:r>
            <a:endParaRPr lang="en-US" sz="1450" dirty="0"/>
          </a:p>
        </p:txBody>
      </p:sp>
      <p:sp>
        <p:nvSpPr>
          <p:cNvPr id="9" name="Shape 6"/>
          <p:cNvSpPr/>
          <p:nvPr/>
        </p:nvSpPr>
        <p:spPr>
          <a:xfrm>
            <a:off x="665083" y="4643318"/>
            <a:ext cx="7813834" cy="2945011"/>
          </a:xfrm>
          <a:prstGeom prst="roundRect">
            <a:avLst>
              <a:gd name="adj" fmla="val 968"/>
            </a:avLst>
          </a:prstGeom>
          <a:solidFill>
            <a:srgbClr val="303132"/>
          </a:solidFill>
          <a:ln/>
        </p:spPr>
      </p:sp>
      <p:sp>
        <p:nvSpPr>
          <p:cNvPr id="10" name="Text 7"/>
          <p:cNvSpPr/>
          <p:nvPr/>
        </p:nvSpPr>
        <p:spPr>
          <a:xfrm>
            <a:off x="855107" y="4833342"/>
            <a:ext cx="7433786" cy="285036"/>
          </a:xfrm>
          <a:prstGeom prst="rect">
            <a:avLst/>
          </a:prstGeom>
          <a:noFill/>
          <a:ln/>
        </p:spPr>
        <p:txBody>
          <a:bodyPr wrap="none" lIns="0" tIns="0" rIns="0" bIns="0" rtlCol="0" anchor="t"/>
          <a:lstStyle/>
          <a:p>
            <a:pPr algn="l" indent="0" marL="0">
              <a:lnSpc>
                <a:spcPts val="2200"/>
              </a:lnSpc>
              <a:buNone/>
            </a:pPr>
            <a:r>
              <a:rPr lang="en-US" sz="1450" dirty="0">
                <a:solidFill>
                  <a:srgbClr val="E2E6E9"/>
                </a:solidFill>
                <a:latin typeface="Source Sans Pro" pitchFamily="34" charset="0"/>
                <a:ea typeface="Source Sans Pro" pitchFamily="34" charset="-122"/>
                <a:cs typeface="Source Sans Pro" pitchFamily="34" charset="-120"/>
              </a:rPr>
              <a:t>2.Grundschule</a:t>
            </a:r>
            <a:endParaRPr lang="en-US" sz="1450" dirty="0"/>
          </a:p>
        </p:txBody>
      </p:sp>
      <p:sp>
        <p:nvSpPr>
          <p:cNvPr id="11" name="Text 8"/>
          <p:cNvSpPr/>
          <p:nvPr/>
        </p:nvSpPr>
        <p:spPr>
          <a:xfrm>
            <a:off x="855107" y="5232321"/>
            <a:ext cx="7433786" cy="285036"/>
          </a:xfrm>
          <a:prstGeom prst="rect">
            <a:avLst/>
          </a:prstGeom>
          <a:noFill/>
          <a:ln/>
        </p:spPr>
        <p:txBody>
          <a:bodyPr wrap="none" lIns="0" tIns="0" rIns="0" bIns="0" rtlCol="0" anchor="t"/>
          <a:lstStyle/>
          <a:p>
            <a:pPr algn="l" indent="0" marL="0">
              <a:lnSpc>
                <a:spcPts val="2200"/>
              </a:lnSpc>
              <a:buNone/>
            </a:pPr>
            <a:r>
              <a:rPr lang="en-US" sz="1450" dirty="0">
                <a:solidFill>
                  <a:srgbClr val="E2E6E9"/>
                </a:solidFill>
                <a:latin typeface="Source Sans Pro" pitchFamily="34" charset="0"/>
                <a:ea typeface="Source Sans Pro" pitchFamily="34" charset="-122"/>
                <a:cs typeface="Source Sans Pro" pitchFamily="34" charset="-120"/>
              </a:rPr>
              <a:t>Die Schüler fangen zu lernen mit dem Alter von sechs an und einige von sieben. </a:t>
            </a:r>
            <a:endParaRPr lang="en-US" sz="1450" dirty="0"/>
          </a:p>
        </p:txBody>
      </p:sp>
      <p:sp>
        <p:nvSpPr>
          <p:cNvPr id="12" name="Text 9"/>
          <p:cNvSpPr/>
          <p:nvPr/>
        </p:nvSpPr>
        <p:spPr>
          <a:xfrm>
            <a:off x="855107" y="5631299"/>
            <a:ext cx="7433786" cy="285036"/>
          </a:xfrm>
          <a:prstGeom prst="rect">
            <a:avLst/>
          </a:prstGeom>
          <a:noFill/>
          <a:ln/>
        </p:spPr>
        <p:txBody>
          <a:bodyPr wrap="none" lIns="0" tIns="0" rIns="0" bIns="0" rtlCol="0" anchor="t"/>
          <a:lstStyle/>
          <a:p>
            <a:pPr algn="l" indent="0" marL="0">
              <a:lnSpc>
                <a:spcPts val="2200"/>
              </a:lnSpc>
              <a:buNone/>
            </a:pPr>
            <a:r>
              <a:rPr lang="en-US" sz="1450" dirty="0">
                <a:solidFill>
                  <a:srgbClr val="E2E6E9"/>
                </a:solidFill>
                <a:latin typeface="Source Sans Pro" pitchFamily="34" charset="0"/>
                <a:ea typeface="Source Sans Pro" pitchFamily="34" charset="-122"/>
                <a:cs typeface="Source Sans Pro" pitchFamily="34" charset="-120"/>
              </a:rPr>
              <a:t>Klassenstufen: </a:t>
            </a:r>
            <a:pPr algn="l" indent="0" marL="0">
              <a:lnSpc>
                <a:spcPts val="2200"/>
              </a:lnSpc>
              <a:buNone/>
            </a:pPr>
            <a:r>
              <a:rPr lang="en-US" sz="1450" b="1" dirty="0">
                <a:solidFill>
                  <a:srgbClr val="E2E6E9"/>
                </a:solidFill>
                <a:latin typeface="Source Sans Pro" pitchFamily="34" charset="0"/>
                <a:ea typeface="Source Sans Pro" pitchFamily="34" charset="-122"/>
                <a:cs typeface="Source Sans Pro" pitchFamily="34" charset="-120"/>
              </a:rPr>
              <a:t>1 bis 4.</a:t>
            </a:r>
            <a:endParaRPr lang="en-US" sz="1450" dirty="0"/>
          </a:p>
        </p:txBody>
      </p:sp>
      <p:sp>
        <p:nvSpPr>
          <p:cNvPr id="13" name="Text 10"/>
          <p:cNvSpPr/>
          <p:nvPr/>
        </p:nvSpPr>
        <p:spPr>
          <a:xfrm>
            <a:off x="855107" y="6030278"/>
            <a:ext cx="7433786" cy="285036"/>
          </a:xfrm>
          <a:prstGeom prst="rect">
            <a:avLst/>
          </a:prstGeom>
          <a:noFill/>
          <a:ln/>
        </p:spPr>
        <p:txBody>
          <a:bodyPr wrap="none" lIns="0" tIns="0" rIns="0" bIns="0" rtlCol="0" anchor="t"/>
          <a:lstStyle/>
          <a:p>
            <a:pPr algn="l" indent="0" marL="0">
              <a:lnSpc>
                <a:spcPts val="2200"/>
              </a:lnSpc>
              <a:buNone/>
            </a:pPr>
            <a:r>
              <a:rPr lang="en-US" sz="1450" dirty="0">
                <a:solidFill>
                  <a:srgbClr val="E2E6E9"/>
                </a:solidFill>
                <a:latin typeface="Source Sans Pro" pitchFamily="34" charset="0"/>
                <a:ea typeface="Source Sans Pro" pitchFamily="34" charset="-122"/>
                <a:cs typeface="Source Sans Pro" pitchFamily="34" charset="-120"/>
              </a:rPr>
              <a:t>Alter: </a:t>
            </a:r>
            <a:pPr algn="l" indent="0" marL="0">
              <a:lnSpc>
                <a:spcPts val="2200"/>
              </a:lnSpc>
              <a:buNone/>
            </a:pPr>
            <a:r>
              <a:rPr lang="en-US" sz="1450" b="1" dirty="0">
                <a:solidFill>
                  <a:srgbClr val="E2E6E9"/>
                </a:solidFill>
                <a:latin typeface="Source Sans Pro" pitchFamily="34" charset="0"/>
                <a:ea typeface="Source Sans Pro" pitchFamily="34" charset="-122"/>
                <a:cs typeface="Source Sans Pro" pitchFamily="34" charset="-120"/>
              </a:rPr>
              <a:t>6 bis 10 Jahre</a:t>
            </a:r>
            <a:endParaRPr lang="en-US" sz="1450" dirty="0"/>
          </a:p>
        </p:txBody>
      </p:sp>
      <p:sp>
        <p:nvSpPr>
          <p:cNvPr id="14" name="Text 11"/>
          <p:cNvSpPr/>
          <p:nvPr/>
        </p:nvSpPr>
        <p:spPr>
          <a:xfrm>
            <a:off x="855107" y="6429256"/>
            <a:ext cx="7433786" cy="285036"/>
          </a:xfrm>
          <a:prstGeom prst="rect">
            <a:avLst/>
          </a:prstGeom>
          <a:noFill/>
          <a:ln/>
        </p:spPr>
        <p:txBody>
          <a:bodyPr wrap="none" lIns="0" tIns="0" rIns="0" bIns="0" rtlCol="0" anchor="t"/>
          <a:lstStyle/>
          <a:p>
            <a:pPr algn="l" indent="0" marL="0">
              <a:lnSpc>
                <a:spcPts val="2200"/>
              </a:lnSpc>
              <a:buNone/>
            </a:pPr>
            <a:r>
              <a:rPr lang="en-US" sz="1450" dirty="0">
                <a:solidFill>
                  <a:srgbClr val="E2E6E9"/>
                </a:solidFill>
                <a:latin typeface="Source Sans Pro" pitchFamily="34" charset="0"/>
                <a:ea typeface="Source Sans Pro" pitchFamily="34" charset="-122"/>
                <a:cs typeface="Source Sans Pro" pitchFamily="34" charset="-120"/>
              </a:rPr>
              <a:t>Die Schüler erlernen Grundlagen in Lesen, Schreiben, Mathematik, Kunst und Sachkunde.</a:t>
            </a:r>
            <a:endParaRPr lang="en-US" sz="1450" dirty="0"/>
          </a:p>
        </p:txBody>
      </p:sp>
      <p:sp>
        <p:nvSpPr>
          <p:cNvPr id="15" name="Text 12"/>
          <p:cNvSpPr/>
          <p:nvPr/>
        </p:nvSpPr>
        <p:spPr>
          <a:xfrm>
            <a:off x="855107" y="6828234"/>
            <a:ext cx="7433786" cy="570071"/>
          </a:xfrm>
          <a:prstGeom prst="rect">
            <a:avLst/>
          </a:prstGeom>
          <a:noFill/>
          <a:ln/>
        </p:spPr>
        <p:txBody>
          <a:bodyPr wrap="square" lIns="0" tIns="0" rIns="0" bIns="0" rtlCol="0" anchor="t"/>
          <a:lstStyle/>
          <a:p>
            <a:pPr algn="l" indent="0" marL="0">
              <a:lnSpc>
                <a:spcPts val="2200"/>
              </a:lnSpc>
              <a:buNone/>
            </a:pPr>
            <a:r>
              <a:rPr lang="en-US" sz="1450" dirty="0">
                <a:solidFill>
                  <a:srgbClr val="E2E6E9"/>
                </a:solidFill>
                <a:latin typeface="Source Sans Pro" pitchFamily="34" charset="0"/>
                <a:ea typeface="Source Sans Pro" pitchFamily="34" charset="-122"/>
                <a:cs typeface="Source Sans Pro" pitchFamily="34" charset="-120"/>
              </a:rPr>
              <a:t>Es gibt keine Noten im ersten Schuljahr – stattdessen erhalten Kinder eine schriftliche Beurteilung.</a:t>
            </a:r>
            <a:endParaRPr lang="en-US" sz="14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34124"/>
          </a:xfrm>
          <a:prstGeom prst="rect">
            <a:avLst/>
          </a:prstGeom>
        </p:spPr>
      </p:pic>
      <p:sp>
        <p:nvSpPr>
          <p:cNvPr id="3" name="Text 0"/>
          <p:cNvSpPr/>
          <p:nvPr/>
        </p:nvSpPr>
        <p:spPr>
          <a:xfrm>
            <a:off x="604361" y="474821"/>
            <a:ext cx="5995630" cy="490657"/>
          </a:xfrm>
          <a:prstGeom prst="rect">
            <a:avLst/>
          </a:prstGeom>
          <a:noFill/>
          <a:ln/>
        </p:spPr>
        <p:txBody>
          <a:bodyPr wrap="none" lIns="0" tIns="0" rIns="0" bIns="0" rtlCol="0" anchor="t"/>
          <a:lstStyle/>
          <a:p>
            <a:pPr algn="l" indent="0" marL="0">
              <a:lnSpc>
                <a:spcPts val="3850"/>
              </a:lnSpc>
              <a:buNone/>
            </a:pPr>
            <a:r>
              <a:rPr lang="en-US" sz="3050" b="1" dirty="0">
                <a:solidFill>
                  <a:srgbClr val="FFFFFF"/>
                </a:solidFill>
                <a:latin typeface="Montserrat Bold" pitchFamily="34" charset="0"/>
                <a:ea typeface="Montserrat Bold" pitchFamily="34" charset="-122"/>
                <a:cs typeface="Montserrat Bold" pitchFamily="34" charset="-120"/>
              </a:rPr>
              <a:t>Das ukrainische Schulsystem</a:t>
            </a:r>
            <a:endParaRPr lang="en-US" sz="3050" dirty="0"/>
          </a:p>
        </p:txBody>
      </p:sp>
      <p:sp>
        <p:nvSpPr>
          <p:cNvPr id="4" name="Shape 1"/>
          <p:cNvSpPr/>
          <p:nvPr/>
        </p:nvSpPr>
        <p:spPr>
          <a:xfrm>
            <a:off x="604361" y="1224439"/>
            <a:ext cx="7935278" cy="3440192"/>
          </a:xfrm>
          <a:prstGeom prst="roundRect">
            <a:avLst>
              <a:gd name="adj" fmla="val 753"/>
            </a:avLst>
          </a:prstGeom>
          <a:solidFill>
            <a:srgbClr val="303132"/>
          </a:solidFill>
          <a:ln/>
        </p:spPr>
      </p:sp>
      <p:sp>
        <p:nvSpPr>
          <p:cNvPr id="5" name="Text 2"/>
          <p:cNvSpPr/>
          <p:nvPr/>
        </p:nvSpPr>
        <p:spPr>
          <a:xfrm>
            <a:off x="777002" y="1397079"/>
            <a:ext cx="3196828" cy="245269"/>
          </a:xfrm>
          <a:prstGeom prst="rect">
            <a:avLst/>
          </a:prstGeom>
          <a:noFill/>
          <a:ln/>
        </p:spPr>
        <p:txBody>
          <a:bodyPr wrap="none" lIns="0" tIns="0" rIns="0" bIns="0" rtlCol="0" anchor="t"/>
          <a:lstStyle/>
          <a:p>
            <a:pPr algn="l" indent="0" marL="0">
              <a:lnSpc>
                <a:spcPts val="1900"/>
              </a:lnSpc>
              <a:buNone/>
            </a:pPr>
            <a:r>
              <a:rPr lang="en-US" sz="1500" b="1" dirty="0">
                <a:solidFill>
                  <a:srgbClr val="E2E6E9"/>
                </a:solidFill>
                <a:latin typeface="Montserrat Bold" pitchFamily="34" charset="0"/>
                <a:ea typeface="Montserrat Bold" pitchFamily="34" charset="-122"/>
                <a:cs typeface="Montserrat Bold" pitchFamily="34" charset="-120"/>
              </a:rPr>
              <a:t>3.Basisschule / Sekundarstufe I</a:t>
            </a:r>
            <a:endParaRPr lang="en-US" sz="1500" dirty="0"/>
          </a:p>
        </p:txBody>
      </p:sp>
      <p:sp>
        <p:nvSpPr>
          <p:cNvPr id="6" name="Text 3"/>
          <p:cNvSpPr/>
          <p:nvPr/>
        </p:nvSpPr>
        <p:spPr>
          <a:xfrm>
            <a:off x="777002" y="1745933"/>
            <a:ext cx="7589996" cy="259080"/>
          </a:xfrm>
          <a:prstGeom prst="rect">
            <a:avLst/>
          </a:prstGeom>
          <a:noFill/>
          <a:ln/>
        </p:spPr>
        <p:txBody>
          <a:bodyPr wrap="none" lIns="0" tIns="0" rIns="0" bIns="0" rtlCol="0" anchor="t"/>
          <a:lstStyle/>
          <a:p>
            <a:pPr algn="l" marL="342900" indent="-342900">
              <a:lnSpc>
                <a:spcPts val="2000"/>
              </a:lnSpc>
              <a:buSzPct val="100000"/>
              <a:buChar char="•"/>
            </a:pPr>
            <a:r>
              <a:rPr lang="en-US" sz="1350" dirty="0">
                <a:solidFill>
                  <a:srgbClr val="E2E6E9"/>
                </a:solidFill>
                <a:latin typeface="Source Sans Pro" pitchFamily="34" charset="0"/>
                <a:ea typeface="Source Sans Pro" pitchFamily="34" charset="-122"/>
                <a:cs typeface="Source Sans Pro" pitchFamily="34" charset="-120"/>
              </a:rPr>
              <a:t>Klassenstufen: </a:t>
            </a:r>
            <a:pPr algn="l" indent="0" marL="0">
              <a:lnSpc>
                <a:spcPts val="2000"/>
              </a:lnSpc>
              <a:buNone/>
            </a:pPr>
            <a:r>
              <a:rPr lang="en-US" sz="1350" b="1" dirty="0">
                <a:solidFill>
                  <a:srgbClr val="E2E6E9"/>
                </a:solidFill>
                <a:latin typeface="Source Sans Pro" pitchFamily="34" charset="0"/>
                <a:ea typeface="Source Sans Pro" pitchFamily="34" charset="-122"/>
                <a:cs typeface="Source Sans Pro" pitchFamily="34" charset="-120"/>
              </a:rPr>
              <a:t>5 bis 9</a:t>
            </a:r>
            <a:endParaRPr lang="en-US" sz="1350" dirty="0"/>
          </a:p>
        </p:txBody>
      </p:sp>
      <p:sp>
        <p:nvSpPr>
          <p:cNvPr id="7" name="Text 4"/>
          <p:cNvSpPr/>
          <p:nvPr/>
        </p:nvSpPr>
        <p:spPr>
          <a:xfrm>
            <a:off x="777002" y="2108597"/>
            <a:ext cx="7589996" cy="259080"/>
          </a:xfrm>
          <a:prstGeom prst="rect">
            <a:avLst/>
          </a:prstGeom>
          <a:noFill/>
          <a:ln/>
        </p:spPr>
        <p:txBody>
          <a:bodyPr wrap="none" lIns="0" tIns="0" rIns="0" bIns="0" rtlCol="0" anchor="t"/>
          <a:lstStyle/>
          <a:p>
            <a:pPr algn="l" indent="0" marL="0">
              <a:lnSpc>
                <a:spcPts val="2000"/>
              </a:lnSpc>
              <a:buNone/>
            </a:pPr>
            <a:r>
              <a:rPr lang="en-US" sz="1350" dirty="0">
                <a:solidFill>
                  <a:srgbClr val="E2E6E9"/>
                </a:solidFill>
                <a:latin typeface="Source Sans Pro" pitchFamily="34" charset="0"/>
                <a:ea typeface="Source Sans Pro" pitchFamily="34" charset="-122"/>
                <a:cs typeface="Source Sans Pro" pitchFamily="34" charset="-120"/>
              </a:rPr>
              <a:t>Alter: </a:t>
            </a:r>
            <a:pPr algn="l" indent="0" marL="0">
              <a:lnSpc>
                <a:spcPts val="2000"/>
              </a:lnSpc>
              <a:buNone/>
            </a:pPr>
            <a:r>
              <a:rPr lang="en-US" sz="1350" b="1" dirty="0">
                <a:solidFill>
                  <a:srgbClr val="E2E6E9"/>
                </a:solidFill>
                <a:latin typeface="Source Sans Pro" pitchFamily="34" charset="0"/>
                <a:ea typeface="Source Sans Pro" pitchFamily="34" charset="-122"/>
                <a:cs typeface="Source Sans Pro" pitchFamily="34" charset="-120"/>
              </a:rPr>
              <a:t>10 bis 15 Jahre</a:t>
            </a:r>
            <a:endParaRPr lang="en-US" sz="1350" dirty="0"/>
          </a:p>
        </p:txBody>
      </p:sp>
      <p:sp>
        <p:nvSpPr>
          <p:cNvPr id="8" name="Text 5"/>
          <p:cNvSpPr/>
          <p:nvPr/>
        </p:nvSpPr>
        <p:spPr>
          <a:xfrm>
            <a:off x="777002" y="2471261"/>
            <a:ext cx="7589996" cy="1036320"/>
          </a:xfrm>
          <a:prstGeom prst="rect">
            <a:avLst/>
          </a:prstGeom>
          <a:noFill/>
          <a:ln/>
        </p:spPr>
        <p:txBody>
          <a:bodyPr wrap="square" lIns="0" tIns="0" rIns="0" bIns="0" rtlCol="0" anchor="t"/>
          <a:lstStyle/>
          <a:p>
            <a:pPr algn="l" indent="0" marL="0">
              <a:lnSpc>
                <a:spcPts val="2000"/>
              </a:lnSpc>
              <a:buNone/>
            </a:pPr>
            <a:r>
              <a:rPr lang="en-US" sz="1350" dirty="0">
                <a:solidFill>
                  <a:srgbClr val="E2E6E9"/>
                </a:solidFill>
                <a:latin typeface="Source Sans Pro" pitchFamily="34" charset="0"/>
                <a:ea typeface="Source Sans Pro" pitchFamily="34" charset="-122"/>
                <a:cs typeface="Source Sans Pro" pitchFamily="34" charset="-120"/>
              </a:rPr>
              <a:t>Unterricht in Fächern wie Mathematik ( Geometrie, Algebra), Ukrainisch, Welt Literatur, Ukrainische Literatur, Fremdsprachen (meist Englisch, Deutsch, Polnisch, Russisch, Französisch), Biologie, Geografie, Physik, Chemie, Schutz der Ukraine (Militär Lektionen), Gesundheit Lektionen, Sport, Musik, Kunst und BG, Christum Lektionen, Recht und Ökonomie, Weltgeschichte, Ukrainische Geschichte .</a:t>
            </a:r>
            <a:endParaRPr lang="en-US" sz="1350" dirty="0"/>
          </a:p>
        </p:txBody>
      </p:sp>
      <p:sp>
        <p:nvSpPr>
          <p:cNvPr id="9" name="Text 6"/>
          <p:cNvSpPr/>
          <p:nvPr/>
        </p:nvSpPr>
        <p:spPr>
          <a:xfrm>
            <a:off x="777002" y="3611166"/>
            <a:ext cx="7589996" cy="259080"/>
          </a:xfrm>
          <a:prstGeom prst="rect">
            <a:avLst/>
          </a:prstGeom>
          <a:noFill/>
          <a:ln/>
        </p:spPr>
        <p:txBody>
          <a:bodyPr wrap="none" lIns="0" tIns="0" rIns="0" bIns="0" rtlCol="0" anchor="t"/>
          <a:lstStyle/>
          <a:p>
            <a:pPr algn="l" indent="0" marL="0">
              <a:lnSpc>
                <a:spcPts val="2000"/>
              </a:lnSpc>
              <a:buNone/>
            </a:pPr>
            <a:r>
              <a:rPr lang="en-US" sz="1350" dirty="0">
                <a:solidFill>
                  <a:srgbClr val="E2E6E9"/>
                </a:solidFill>
                <a:latin typeface="Source Sans Pro" pitchFamily="34" charset="0"/>
                <a:ea typeface="Source Sans Pro" pitchFamily="34" charset="-122"/>
                <a:cs typeface="Source Sans Pro" pitchFamily="34" charset="-120"/>
              </a:rPr>
              <a:t>Nach der 9. Klasse legen die Schüler eine </a:t>
            </a:r>
            <a:pPr algn="l" indent="0" marL="0">
              <a:lnSpc>
                <a:spcPts val="2000"/>
              </a:lnSpc>
              <a:buNone/>
            </a:pPr>
            <a:r>
              <a:rPr lang="en-US" sz="1350" b="1" dirty="0">
                <a:solidFill>
                  <a:srgbClr val="E2E6E9"/>
                </a:solidFill>
                <a:latin typeface="Source Sans Pro" pitchFamily="34" charset="0"/>
                <a:ea typeface="Source Sans Pro" pitchFamily="34" charset="-122"/>
                <a:cs typeface="Source Sans Pro" pitchFamily="34" charset="-120"/>
              </a:rPr>
              <a:t>Abschlussprüfung (DPA)</a:t>
            </a:r>
            <a:pPr algn="l" indent="0" marL="0">
              <a:lnSpc>
                <a:spcPts val="2000"/>
              </a:lnSpc>
              <a:buNone/>
            </a:pPr>
            <a:r>
              <a:rPr lang="en-US" sz="1350" dirty="0">
                <a:solidFill>
                  <a:srgbClr val="E2E6E9"/>
                </a:solidFill>
                <a:latin typeface="Source Sans Pro" pitchFamily="34" charset="0"/>
                <a:ea typeface="Source Sans Pro" pitchFamily="34" charset="-122"/>
                <a:cs typeface="Source Sans Pro" pitchFamily="34" charset="-120"/>
              </a:rPr>
              <a:t> ab.</a:t>
            </a:r>
            <a:endParaRPr lang="en-US" sz="1350" dirty="0"/>
          </a:p>
        </p:txBody>
      </p:sp>
      <p:sp>
        <p:nvSpPr>
          <p:cNvPr id="10" name="Text 7"/>
          <p:cNvSpPr/>
          <p:nvPr/>
        </p:nvSpPr>
        <p:spPr>
          <a:xfrm>
            <a:off x="777002" y="3973830"/>
            <a:ext cx="7589996" cy="518160"/>
          </a:xfrm>
          <a:prstGeom prst="rect">
            <a:avLst/>
          </a:prstGeom>
          <a:noFill/>
          <a:ln/>
        </p:spPr>
        <p:txBody>
          <a:bodyPr wrap="square" lIns="0" tIns="0" rIns="0" bIns="0" rtlCol="0" anchor="t"/>
          <a:lstStyle/>
          <a:p>
            <a:pPr algn="l" indent="0" marL="0">
              <a:lnSpc>
                <a:spcPts val="2000"/>
              </a:lnSpc>
              <a:buNone/>
            </a:pPr>
            <a:r>
              <a:rPr lang="en-US" sz="1350" dirty="0">
                <a:solidFill>
                  <a:srgbClr val="E2E6E9"/>
                </a:solidFill>
                <a:latin typeface="Source Sans Pro" pitchFamily="34" charset="0"/>
                <a:ea typeface="Source Sans Pro" pitchFamily="34" charset="-122"/>
                <a:cs typeface="Source Sans Pro" pitchFamily="34" charset="-120"/>
              </a:rPr>
              <a:t>Danach können sie entscheiden, ob sie weiter zur Oberstufe gehen oder eine berufliche Ausbildung beginnen.</a:t>
            </a:r>
            <a:endParaRPr lang="en-US" sz="1350" dirty="0"/>
          </a:p>
        </p:txBody>
      </p:sp>
      <p:sp>
        <p:nvSpPr>
          <p:cNvPr id="11" name="Shape 8"/>
          <p:cNvSpPr/>
          <p:nvPr/>
        </p:nvSpPr>
        <p:spPr>
          <a:xfrm>
            <a:off x="604361" y="4837271"/>
            <a:ext cx="7935278" cy="2922032"/>
          </a:xfrm>
          <a:prstGeom prst="roundRect">
            <a:avLst>
              <a:gd name="adj" fmla="val 887"/>
            </a:avLst>
          </a:prstGeom>
          <a:solidFill>
            <a:srgbClr val="303132"/>
          </a:solidFill>
          <a:ln/>
        </p:spPr>
      </p:sp>
      <p:sp>
        <p:nvSpPr>
          <p:cNvPr id="12" name="Text 9"/>
          <p:cNvSpPr/>
          <p:nvPr/>
        </p:nvSpPr>
        <p:spPr>
          <a:xfrm>
            <a:off x="777002" y="5009912"/>
            <a:ext cx="3100983" cy="245269"/>
          </a:xfrm>
          <a:prstGeom prst="rect">
            <a:avLst/>
          </a:prstGeom>
          <a:noFill/>
          <a:ln/>
        </p:spPr>
        <p:txBody>
          <a:bodyPr wrap="none" lIns="0" tIns="0" rIns="0" bIns="0" rtlCol="0" anchor="t"/>
          <a:lstStyle/>
          <a:p>
            <a:pPr algn="l" indent="0" marL="0">
              <a:lnSpc>
                <a:spcPts val="1900"/>
              </a:lnSpc>
              <a:buNone/>
            </a:pPr>
            <a:r>
              <a:rPr lang="en-US" sz="1500" b="1" dirty="0">
                <a:solidFill>
                  <a:srgbClr val="E2E6E9"/>
                </a:solidFill>
                <a:latin typeface="Montserrat Bold" pitchFamily="34" charset="0"/>
                <a:ea typeface="Montserrat Bold" pitchFamily="34" charset="-122"/>
                <a:cs typeface="Montserrat Bold" pitchFamily="34" charset="-120"/>
              </a:rPr>
              <a:t>4.Oberstufe / Sekundarstufe II</a:t>
            </a:r>
            <a:endParaRPr lang="en-US" sz="1500" dirty="0"/>
          </a:p>
        </p:txBody>
      </p:sp>
      <p:sp>
        <p:nvSpPr>
          <p:cNvPr id="13" name="Text 10"/>
          <p:cNvSpPr/>
          <p:nvPr/>
        </p:nvSpPr>
        <p:spPr>
          <a:xfrm>
            <a:off x="777002" y="5358765"/>
            <a:ext cx="7589996" cy="259080"/>
          </a:xfrm>
          <a:prstGeom prst="rect">
            <a:avLst/>
          </a:prstGeom>
          <a:noFill/>
          <a:ln/>
        </p:spPr>
        <p:txBody>
          <a:bodyPr wrap="none" lIns="0" tIns="0" rIns="0" bIns="0" rtlCol="0" anchor="t"/>
          <a:lstStyle/>
          <a:p>
            <a:pPr algn="l" indent="0" marL="0">
              <a:lnSpc>
                <a:spcPts val="2000"/>
              </a:lnSpc>
              <a:buNone/>
            </a:pPr>
            <a:r>
              <a:rPr lang="en-US" sz="1350" dirty="0">
                <a:solidFill>
                  <a:srgbClr val="E2E6E9"/>
                </a:solidFill>
                <a:latin typeface="Source Sans Pro" pitchFamily="34" charset="0"/>
                <a:ea typeface="Source Sans Pro" pitchFamily="34" charset="-122"/>
                <a:cs typeface="Source Sans Pro" pitchFamily="34" charset="-120"/>
              </a:rPr>
              <a:t>Klassenstufen: </a:t>
            </a:r>
            <a:pPr algn="l" indent="0" marL="0">
              <a:lnSpc>
                <a:spcPts val="2000"/>
              </a:lnSpc>
              <a:buNone/>
            </a:pPr>
            <a:r>
              <a:rPr lang="en-US" sz="1350" b="1" dirty="0">
                <a:solidFill>
                  <a:srgbClr val="E2E6E9"/>
                </a:solidFill>
                <a:latin typeface="Source Sans Pro" pitchFamily="34" charset="0"/>
                <a:ea typeface="Source Sans Pro" pitchFamily="34" charset="-122"/>
                <a:cs typeface="Source Sans Pro" pitchFamily="34" charset="-120"/>
              </a:rPr>
              <a:t>10 bis 11</a:t>
            </a:r>
            <a:pPr algn="l" indent="0" marL="0">
              <a:lnSpc>
                <a:spcPts val="2000"/>
              </a:lnSpc>
              <a:buNone/>
            </a:pPr>
            <a:r>
              <a:rPr lang="en-US" sz="1350" dirty="0">
                <a:solidFill>
                  <a:srgbClr val="E2E6E9"/>
                </a:solidFill>
                <a:latin typeface="Source Sans Pro" pitchFamily="34" charset="0"/>
                <a:ea typeface="Source Sans Pro" pitchFamily="34" charset="-122"/>
                <a:cs typeface="Source Sans Pro" pitchFamily="34" charset="-120"/>
              </a:rPr>
              <a:t> </a:t>
            </a:r>
            <a:endParaRPr lang="en-US" sz="1350" dirty="0"/>
          </a:p>
        </p:txBody>
      </p:sp>
      <p:sp>
        <p:nvSpPr>
          <p:cNvPr id="14" name="Text 11"/>
          <p:cNvSpPr/>
          <p:nvPr/>
        </p:nvSpPr>
        <p:spPr>
          <a:xfrm>
            <a:off x="777002" y="5721429"/>
            <a:ext cx="7589996" cy="259080"/>
          </a:xfrm>
          <a:prstGeom prst="rect">
            <a:avLst/>
          </a:prstGeom>
          <a:noFill/>
          <a:ln/>
        </p:spPr>
        <p:txBody>
          <a:bodyPr wrap="none" lIns="0" tIns="0" rIns="0" bIns="0" rtlCol="0" anchor="t"/>
          <a:lstStyle/>
          <a:p>
            <a:pPr algn="l" indent="0" marL="0">
              <a:lnSpc>
                <a:spcPts val="2000"/>
              </a:lnSpc>
              <a:buNone/>
            </a:pPr>
            <a:r>
              <a:rPr lang="en-US" sz="1350" dirty="0">
                <a:solidFill>
                  <a:srgbClr val="E2E6E9"/>
                </a:solidFill>
                <a:latin typeface="Source Sans Pro" pitchFamily="34" charset="0"/>
                <a:ea typeface="Source Sans Pro" pitchFamily="34" charset="-122"/>
                <a:cs typeface="Source Sans Pro" pitchFamily="34" charset="-120"/>
              </a:rPr>
              <a:t>Alter: </a:t>
            </a:r>
            <a:pPr algn="l" indent="0" marL="0">
              <a:lnSpc>
                <a:spcPts val="2000"/>
              </a:lnSpc>
              <a:buNone/>
            </a:pPr>
            <a:r>
              <a:rPr lang="en-US" sz="1350" b="1" dirty="0">
                <a:solidFill>
                  <a:srgbClr val="E2E6E9"/>
                </a:solidFill>
                <a:latin typeface="Source Sans Pro" pitchFamily="34" charset="0"/>
                <a:ea typeface="Source Sans Pro" pitchFamily="34" charset="-122"/>
                <a:cs typeface="Source Sans Pro" pitchFamily="34" charset="-120"/>
              </a:rPr>
              <a:t>15 bis 17Jahre</a:t>
            </a:r>
            <a:endParaRPr lang="en-US" sz="1350" dirty="0"/>
          </a:p>
        </p:txBody>
      </p:sp>
      <p:sp>
        <p:nvSpPr>
          <p:cNvPr id="15" name="Text 12"/>
          <p:cNvSpPr/>
          <p:nvPr/>
        </p:nvSpPr>
        <p:spPr>
          <a:xfrm>
            <a:off x="777002" y="6084094"/>
            <a:ext cx="7589996" cy="518160"/>
          </a:xfrm>
          <a:prstGeom prst="rect">
            <a:avLst/>
          </a:prstGeom>
          <a:noFill/>
          <a:ln/>
        </p:spPr>
        <p:txBody>
          <a:bodyPr wrap="square" lIns="0" tIns="0" rIns="0" bIns="0" rtlCol="0" anchor="t"/>
          <a:lstStyle/>
          <a:p>
            <a:pPr algn="l" indent="0" marL="0">
              <a:lnSpc>
                <a:spcPts val="2000"/>
              </a:lnSpc>
              <a:buNone/>
            </a:pPr>
            <a:r>
              <a:rPr lang="en-US" sz="1350" dirty="0">
                <a:solidFill>
                  <a:srgbClr val="E2E6E9"/>
                </a:solidFill>
                <a:latin typeface="Source Sans Pro" pitchFamily="34" charset="0"/>
                <a:ea typeface="Source Sans Pro" pitchFamily="34" charset="-122"/>
                <a:cs typeface="Source Sans Pro" pitchFamily="34" charset="-120"/>
              </a:rPr>
              <a:t>Profilbildung: Die Schüler wählen einen Schwerpunkt, z. B. naturwissenschaftlich, sprachlich, technisch oder künstlerisch.</a:t>
            </a:r>
            <a:endParaRPr lang="en-US" sz="1350" dirty="0"/>
          </a:p>
        </p:txBody>
      </p:sp>
      <p:sp>
        <p:nvSpPr>
          <p:cNvPr id="16" name="Text 13"/>
          <p:cNvSpPr/>
          <p:nvPr/>
        </p:nvSpPr>
        <p:spPr>
          <a:xfrm>
            <a:off x="777002" y="6705838"/>
            <a:ext cx="7589996" cy="518160"/>
          </a:xfrm>
          <a:prstGeom prst="rect">
            <a:avLst/>
          </a:prstGeom>
          <a:noFill/>
          <a:ln/>
        </p:spPr>
        <p:txBody>
          <a:bodyPr wrap="square" lIns="0" tIns="0" rIns="0" bIns="0" rtlCol="0" anchor="t"/>
          <a:lstStyle/>
          <a:p>
            <a:pPr algn="l" indent="0" marL="0">
              <a:lnSpc>
                <a:spcPts val="2000"/>
              </a:lnSpc>
              <a:buNone/>
            </a:pPr>
            <a:r>
              <a:rPr lang="en-US" sz="1350" dirty="0">
                <a:solidFill>
                  <a:srgbClr val="E2E6E9"/>
                </a:solidFill>
                <a:latin typeface="Source Sans Pro" pitchFamily="34" charset="0"/>
                <a:ea typeface="Source Sans Pro" pitchFamily="34" charset="-122"/>
                <a:cs typeface="Source Sans Pro" pitchFamily="34" charset="-120"/>
              </a:rPr>
              <a:t>Abschluss: </a:t>
            </a:r>
            <a:pPr algn="l" indent="0" marL="0">
              <a:lnSpc>
                <a:spcPts val="2000"/>
              </a:lnSpc>
              <a:buNone/>
            </a:pPr>
            <a:r>
              <a:rPr lang="en-US" sz="1350" b="1" dirty="0">
                <a:solidFill>
                  <a:srgbClr val="E2E6E9"/>
                </a:solidFill>
                <a:latin typeface="Source Sans Pro" pitchFamily="34" charset="0"/>
                <a:ea typeface="Source Sans Pro" pitchFamily="34" charset="-122"/>
                <a:cs typeface="Source Sans Pro" pitchFamily="34" charset="-120"/>
              </a:rPr>
              <a:t>Staatliche Abschlussprüfung</a:t>
            </a:r>
            <a:pPr algn="l" indent="0" marL="0">
              <a:lnSpc>
                <a:spcPts val="2000"/>
              </a:lnSpc>
              <a:buNone/>
            </a:pPr>
            <a:r>
              <a:rPr lang="en-US" sz="1350" dirty="0">
                <a:solidFill>
                  <a:srgbClr val="E2E6E9"/>
                </a:solidFill>
                <a:latin typeface="Source Sans Pro" pitchFamily="34" charset="0"/>
                <a:ea typeface="Source Sans Pro" pitchFamily="34" charset="-122"/>
                <a:cs typeface="Source Sans Pro" pitchFamily="34" charset="-120"/>
              </a:rPr>
              <a:t> + Möglichkeit zur Teilnahme an der </a:t>
            </a:r>
            <a:pPr algn="l" indent="0" marL="0">
              <a:lnSpc>
                <a:spcPts val="2000"/>
              </a:lnSpc>
              <a:buNone/>
            </a:pPr>
            <a:r>
              <a:rPr lang="en-US" sz="1350" b="1" dirty="0">
                <a:solidFill>
                  <a:srgbClr val="E2E6E9"/>
                </a:solidFill>
                <a:latin typeface="Source Sans Pro" pitchFamily="34" charset="0"/>
                <a:ea typeface="Source Sans Pro" pitchFamily="34" charset="-122"/>
                <a:cs typeface="Source Sans Pro" pitchFamily="34" charset="-120"/>
              </a:rPr>
              <a:t>externen unabhängigen Bewertung (ZNO)</a:t>
            </a:r>
            <a:pPr algn="l" indent="0" marL="0">
              <a:lnSpc>
                <a:spcPts val="2000"/>
              </a:lnSpc>
              <a:buNone/>
            </a:pPr>
            <a:r>
              <a:rPr lang="en-US" sz="1350" dirty="0">
                <a:solidFill>
                  <a:srgbClr val="E2E6E9"/>
                </a:solidFill>
                <a:latin typeface="Source Sans Pro" pitchFamily="34" charset="0"/>
                <a:ea typeface="Source Sans Pro" pitchFamily="34" charset="-122"/>
                <a:cs typeface="Source Sans Pro" pitchFamily="34" charset="-120"/>
              </a:rPr>
              <a:t> – diese Prüfung ist Voraussetzung für die Aufnahme an Universitäten.</a:t>
            </a:r>
            <a:endParaRPr lang="en-US" sz="1350" dirty="0"/>
          </a:p>
        </p:txBody>
      </p:sp>
      <p:sp>
        <p:nvSpPr>
          <p:cNvPr id="17" name="Text 14"/>
          <p:cNvSpPr/>
          <p:nvPr/>
        </p:nvSpPr>
        <p:spPr>
          <a:xfrm>
            <a:off x="777002" y="7327582"/>
            <a:ext cx="7589996" cy="259080"/>
          </a:xfrm>
          <a:prstGeom prst="rect">
            <a:avLst/>
          </a:prstGeom>
          <a:noFill/>
          <a:ln/>
        </p:spPr>
        <p:txBody>
          <a:bodyPr wrap="none" lIns="0" tIns="0" rIns="0" bIns="0" rtlCol="0" anchor="t"/>
          <a:lstStyle/>
          <a:p>
            <a:pPr algn="l" indent="0" marL="0">
              <a:lnSpc>
                <a:spcPts val="2000"/>
              </a:lnSpc>
              <a:buNone/>
            </a:pPr>
            <a:endParaRPr lang="en-US" sz="13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697111" y="571857"/>
            <a:ext cx="6915983" cy="565785"/>
          </a:xfrm>
          <a:prstGeom prst="rect">
            <a:avLst/>
          </a:prstGeom>
          <a:noFill/>
          <a:ln/>
        </p:spPr>
        <p:txBody>
          <a:bodyPr wrap="none" lIns="0" tIns="0" rIns="0" bIns="0" rtlCol="0" anchor="t"/>
          <a:lstStyle/>
          <a:p>
            <a:pPr algn="l" indent="0" marL="0">
              <a:lnSpc>
                <a:spcPts val="4450"/>
              </a:lnSpc>
              <a:buNone/>
            </a:pPr>
            <a:r>
              <a:rPr lang="en-US" sz="3550" b="1" dirty="0">
                <a:solidFill>
                  <a:srgbClr val="FFFFFF"/>
                </a:solidFill>
                <a:latin typeface="Montserrat Bold" pitchFamily="34" charset="0"/>
                <a:ea typeface="Montserrat Bold" pitchFamily="34" charset="-122"/>
                <a:cs typeface="Montserrat Bold" pitchFamily="34" charset="-120"/>
              </a:rPr>
              <a:t>Das ukrainische Schulsystem</a:t>
            </a:r>
            <a:endParaRPr lang="en-US" sz="3550" dirty="0"/>
          </a:p>
        </p:txBody>
      </p:sp>
      <p:sp>
        <p:nvSpPr>
          <p:cNvPr id="4" name="Shape 1"/>
          <p:cNvSpPr/>
          <p:nvPr/>
        </p:nvSpPr>
        <p:spPr>
          <a:xfrm>
            <a:off x="697111" y="1436370"/>
            <a:ext cx="7749778" cy="2353866"/>
          </a:xfrm>
          <a:prstGeom prst="roundRect">
            <a:avLst>
              <a:gd name="adj" fmla="val 1269"/>
            </a:avLst>
          </a:prstGeom>
          <a:solidFill>
            <a:srgbClr val="303132"/>
          </a:solidFill>
          <a:ln/>
        </p:spPr>
      </p:sp>
      <p:sp>
        <p:nvSpPr>
          <p:cNvPr id="5" name="Text 2"/>
          <p:cNvSpPr/>
          <p:nvPr/>
        </p:nvSpPr>
        <p:spPr>
          <a:xfrm>
            <a:off x="896302" y="1635562"/>
            <a:ext cx="2419945" cy="282893"/>
          </a:xfrm>
          <a:prstGeom prst="rect">
            <a:avLst/>
          </a:prstGeom>
          <a:noFill/>
          <a:ln/>
        </p:spPr>
        <p:txBody>
          <a:bodyPr wrap="none" lIns="0" tIns="0" rIns="0" bIns="0" rtlCol="0" anchor="t"/>
          <a:lstStyle/>
          <a:p>
            <a:pPr algn="l" indent="0" marL="0">
              <a:lnSpc>
                <a:spcPts val="2200"/>
              </a:lnSpc>
              <a:buNone/>
            </a:pPr>
            <a:r>
              <a:rPr lang="en-US" sz="1750" b="1" dirty="0">
                <a:solidFill>
                  <a:srgbClr val="E2E6E9"/>
                </a:solidFill>
                <a:latin typeface="Montserrat Bold" pitchFamily="34" charset="0"/>
                <a:ea typeface="Montserrat Bold" pitchFamily="34" charset="-122"/>
                <a:cs typeface="Montserrat Bold" pitchFamily="34" charset="-120"/>
              </a:rPr>
              <a:t>5.Berufliche Bildung</a:t>
            </a:r>
            <a:endParaRPr lang="en-US" sz="1750" dirty="0"/>
          </a:p>
        </p:txBody>
      </p:sp>
      <p:sp>
        <p:nvSpPr>
          <p:cNvPr id="6" name="Text 3"/>
          <p:cNvSpPr/>
          <p:nvPr/>
        </p:nvSpPr>
        <p:spPr>
          <a:xfrm>
            <a:off x="896302" y="2037874"/>
            <a:ext cx="7351395" cy="298728"/>
          </a:xfrm>
          <a:prstGeom prst="rect">
            <a:avLst/>
          </a:prstGeom>
          <a:noFill/>
          <a:ln/>
        </p:spPr>
        <p:txBody>
          <a:bodyPr wrap="none" lIns="0" tIns="0" rIns="0" bIns="0" rtlCol="0" anchor="t"/>
          <a:lstStyle/>
          <a:p>
            <a:pPr algn="l" indent="0" marL="0">
              <a:lnSpc>
                <a:spcPts val="2350"/>
              </a:lnSpc>
              <a:buNone/>
            </a:pPr>
            <a:r>
              <a:rPr lang="en-US" sz="1550" dirty="0">
                <a:solidFill>
                  <a:srgbClr val="E2E6E9"/>
                </a:solidFill>
                <a:latin typeface="Source Sans Pro" pitchFamily="34" charset="0"/>
                <a:ea typeface="Source Sans Pro" pitchFamily="34" charset="-122"/>
                <a:cs typeface="Source Sans Pro" pitchFamily="34" charset="-120"/>
              </a:rPr>
              <a:t>Nach der 9. oder 11. Klasse möglich</a:t>
            </a:r>
            <a:endParaRPr lang="en-US" sz="1550" dirty="0"/>
          </a:p>
        </p:txBody>
      </p:sp>
      <p:sp>
        <p:nvSpPr>
          <p:cNvPr id="7" name="Text 4"/>
          <p:cNvSpPr/>
          <p:nvPr/>
        </p:nvSpPr>
        <p:spPr>
          <a:xfrm>
            <a:off x="896302" y="2456021"/>
            <a:ext cx="7351395" cy="298728"/>
          </a:xfrm>
          <a:prstGeom prst="rect">
            <a:avLst/>
          </a:prstGeom>
          <a:noFill/>
          <a:ln/>
        </p:spPr>
        <p:txBody>
          <a:bodyPr wrap="none" lIns="0" tIns="0" rIns="0" bIns="0" rtlCol="0" anchor="t"/>
          <a:lstStyle/>
          <a:p>
            <a:pPr algn="l" indent="0" marL="0">
              <a:lnSpc>
                <a:spcPts val="2350"/>
              </a:lnSpc>
              <a:buNone/>
            </a:pPr>
            <a:r>
              <a:rPr lang="en-US" sz="1550" dirty="0">
                <a:solidFill>
                  <a:srgbClr val="E2E6E9"/>
                </a:solidFill>
                <a:latin typeface="Source Sans Pro" pitchFamily="34" charset="0"/>
                <a:ea typeface="Source Sans Pro" pitchFamily="34" charset="-122"/>
                <a:cs typeface="Source Sans Pro" pitchFamily="34" charset="-120"/>
              </a:rPr>
              <a:t>Kombination von praktischer Berufsausbildung und Allgemeinbildung</a:t>
            </a:r>
            <a:endParaRPr lang="en-US" sz="1550" dirty="0"/>
          </a:p>
        </p:txBody>
      </p:sp>
      <p:sp>
        <p:nvSpPr>
          <p:cNvPr id="8" name="Text 5"/>
          <p:cNvSpPr/>
          <p:nvPr/>
        </p:nvSpPr>
        <p:spPr>
          <a:xfrm>
            <a:off x="896302" y="2874169"/>
            <a:ext cx="7351395" cy="298728"/>
          </a:xfrm>
          <a:prstGeom prst="rect">
            <a:avLst/>
          </a:prstGeom>
          <a:noFill/>
          <a:ln/>
        </p:spPr>
        <p:txBody>
          <a:bodyPr wrap="none" lIns="0" tIns="0" rIns="0" bIns="0" rtlCol="0" anchor="t"/>
          <a:lstStyle/>
          <a:p>
            <a:pPr algn="l" indent="0" marL="0">
              <a:lnSpc>
                <a:spcPts val="2350"/>
              </a:lnSpc>
              <a:buNone/>
            </a:pPr>
            <a:r>
              <a:rPr lang="en-US" sz="1550" dirty="0">
                <a:solidFill>
                  <a:srgbClr val="E2E6E9"/>
                </a:solidFill>
                <a:latin typeface="Source Sans Pro" pitchFamily="34" charset="0"/>
                <a:ea typeface="Source Sans Pro" pitchFamily="34" charset="-122"/>
                <a:cs typeface="Source Sans Pro" pitchFamily="34" charset="-120"/>
              </a:rPr>
              <a:t>Ausbildung an Berufsschulen (PTU) mit einem anerkannten Berufsabschluss</a:t>
            </a:r>
            <a:endParaRPr lang="en-US" sz="1550" dirty="0"/>
          </a:p>
        </p:txBody>
      </p:sp>
      <p:sp>
        <p:nvSpPr>
          <p:cNvPr id="9" name="Text 6"/>
          <p:cNvSpPr/>
          <p:nvPr/>
        </p:nvSpPr>
        <p:spPr>
          <a:xfrm>
            <a:off x="896302" y="3292316"/>
            <a:ext cx="7351395" cy="298728"/>
          </a:xfrm>
          <a:prstGeom prst="rect">
            <a:avLst/>
          </a:prstGeom>
          <a:noFill/>
          <a:ln/>
        </p:spPr>
        <p:txBody>
          <a:bodyPr wrap="none" lIns="0" tIns="0" rIns="0" bIns="0" rtlCol="0" anchor="t"/>
          <a:lstStyle/>
          <a:p>
            <a:pPr algn="l" indent="0" marL="0">
              <a:lnSpc>
                <a:spcPts val="2350"/>
              </a:lnSpc>
              <a:buNone/>
            </a:pPr>
            <a:r>
              <a:rPr lang="en-US" sz="1550" dirty="0">
                <a:solidFill>
                  <a:srgbClr val="E2E6E9"/>
                </a:solidFill>
                <a:latin typeface="Source Sans Pro" pitchFamily="34" charset="0"/>
                <a:ea typeface="Source Sans Pro" pitchFamily="34" charset="-122"/>
                <a:cs typeface="Source Sans Pro" pitchFamily="34" charset="-120"/>
              </a:rPr>
              <a:t>Dauer: in der Regel </a:t>
            </a:r>
            <a:pPr algn="l" indent="0" marL="0">
              <a:lnSpc>
                <a:spcPts val="2350"/>
              </a:lnSpc>
              <a:buNone/>
            </a:pPr>
            <a:r>
              <a:rPr lang="en-US" sz="1550" b="1" dirty="0">
                <a:solidFill>
                  <a:srgbClr val="E2E6E9"/>
                </a:solidFill>
                <a:latin typeface="Source Sans Pro" pitchFamily="34" charset="0"/>
                <a:ea typeface="Source Sans Pro" pitchFamily="34" charset="-122"/>
                <a:cs typeface="Source Sans Pro" pitchFamily="34" charset="-120"/>
              </a:rPr>
              <a:t>2 bis 3 Jahre</a:t>
            </a:r>
            <a:endParaRPr lang="en-US" sz="1550" dirty="0"/>
          </a:p>
        </p:txBody>
      </p:sp>
      <p:sp>
        <p:nvSpPr>
          <p:cNvPr id="10" name="Shape 7"/>
          <p:cNvSpPr/>
          <p:nvPr/>
        </p:nvSpPr>
        <p:spPr>
          <a:xfrm>
            <a:off x="697111" y="3989427"/>
            <a:ext cx="7749778" cy="3668197"/>
          </a:xfrm>
          <a:prstGeom prst="roundRect">
            <a:avLst>
              <a:gd name="adj" fmla="val 815"/>
            </a:avLst>
          </a:prstGeom>
          <a:solidFill>
            <a:srgbClr val="303132"/>
          </a:solidFill>
          <a:ln/>
        </p:spPr>
      </p:sp>
      <p:sp>
        <p:nvSpPr>
          <p:cNvPr id="11" name="Text 8"/>
          <p:cNvSpPr/>
          <p:nvPr/>
        </p:nvSpPr>
        <p:spPr>
          <a:xfrm>
            <a:off x="896302" y="4188619"/>
            <a:ext cx="3561159" cy="282893"/>
          </a:xfrm>
          <a:prstGeom prst="rect">
            <a:avLst/>
          </a:prstGeom>
          <a:noFill/>
          <a:ln/>
        </p:spPr>
        <p:txBody>
          <a:bodyPr wrap="none" lIns="0" tIns="0" rIns="0" bIns="0" rtlCol="0" anchor="t"/>
          <a:lstStyle/>
          <a:p>
            <a:pPr algn="l" indent="0" marL="0">
              <a:lnSpc>
                <a:spcPts val="2200"/>
              </a:lnSpc>
              <a:buNone/>
            </a:pPr>
            <a:r>
              <a:rPr lang="en-US" sz="1750" b="1" dirty="0">
                <a:solidFill>
                  <a:srgbClr val="E2E6E9"/>
                </a:solidFill>
                <a:latin typeface="Montserrat Bold" pitchFamily="34" charset="0"/>
                <a:ea typeface="Montserrat Bold" pitchFamily="34" charset="-122"/>
                <a:cs typeface="Montserrat Bold" pitchFamily="34" charset="-120"/>
              </a:rPr>
              <a:t>6.Oberstufe / Sekundarstufe II</a:t>
            </a:r>
            <a:endParaRPr lang="en-US" sz="1750" dirty="0"/>
          </a:p>
        </p:txBody>
      </p:sp>
      <p:sp>
        <p:nvSpPr>
          <p:cNvPr id="12" name="Text 9"/>
          <p:cNvSpPr/>
          <p:nvPr/>
        </p:nvSpPr>
        <p:spPr>
          <a:xfrm>
            <a:off x="896302" y="4590931"/>
            <a:ext cx="7351395" cy="298728"/>
          </a:xfrm>
          <a:prstGeom prst="rect">
            <a:avLst/>
          </a:prstGeom>
          <a:noFill/>
          <a:ln/>
        </p:spPr>
        <p:txBody>
          <a:bodyPr wrap="none" lIns="0" tIns="0" rIns="0" bIns="0" rtlCol="0" anchor="t"/>
          <a:lstStyle/>
          <a:p>
            <a:pPr algn="l" indent="0" marL="0">
              <a:lnSpc>
                <a:spcPts val="2350"/>
              </a:lnSpc>
              <a:buNone/>
            </a:pPr>
            <a:r>
              <a:rPr lang="en-US" sz="1550" dirty="0">
                <a:solidFill>
                  <a:srgbClr val="E2E6E9"/>
                </a:solidFill>
                <a:latin typeface="Source Sans Pro" pitchFamily="34" charset="0"/>
                <a:ea typeface="Source Sans Pro" pitchFamily="34" charset="-122"/>
                <a:cs typeface="Source Sans Pro" pitchFamily="34" charset="-120"/>
              </a:rPr>
              <a:t>Klassenstufen: </a:t>
            </a:r>
            <a:pPr algn="l" indent="0" marL="0">
              <a:lnSpc>
                <a:spcPts val="2350"/>
              </a:lnSpc>
              <a:buNone/>
            </a:pPr>
            <a:r>
              <a:rPr lang="en-US" sz="1550" b="1" dirty="0">
                <a:solidFill>
                  <a:srgbClr val="E2E6E9"/>
                </a:solidFill>
                <a:latin typeface="Source Sans Pro" pitchFamily="34" charset="0"/>
                <a:ea typeface="Source Sans Pro" pitchFamily="34" charset="-122"/>
                <a:cs typeface="Source Sans Pro" pitchFamily="34" charset="-120"/>
              </a:rPr>
              <a:t>10 bis 11</a:t>
            </a:r>
            <a:pPr algn="l" indent="0" marL="0">
              <a:lnSpc>
                <a:spcPts val="2350"/>
              </a:lnSpc>
              <a:buNone/>
            </a:pPr>
            <a:r>
              <a:rPr lang="en-US" sz="1550" dirty="0">
                <a:solidFill>
                  <a:srgbClr val="E2E6E9"/>
                </a:solidFill>
                <a:latin typeface="Source Sans Pro" pitchFamily="34" charset="0"/>
                <a:ea typeface="Source Sans Pro" pitchFamily="34" charset="-122"/>
                <a:cs typeface="Source Sans Pro" pitchFamily="34" charset="-120"/>
              </a:rPr>
              <a:t> </a:t>
            </a:r>
            <a:endParaRPr lang="en-US" sz="1550" dirty="0"/>
          </a:p>
        </p:txBody>
      </p:sp>
      <p:sp>
        <p:nvSpPr>
          <p:cNvPr id="13" name="Text 10"/>
          <p:cNvSpPr/>
          <p:nvPr/>
        </p:nvSpPr>
        <p:spPr>
          <a:xfrm>
            <a:off x="896302" y="5009078"/>
            <a:ext cx="7351395" cy="298728"/>
          </a:xfrm>
          <a:prstGeom prst="rect">
            <a:avLst/>
          </a:prstGeom>
          <a:noFill/>
          <a:ln/>
        </p:spPr>
        <p:txBody>
          <a:bodyPr wrap="none" lIns="0" tIns="0" rIns="0" bIns="0" rtlCol="0" anchor="t"/>
          <a:lstStyle/>
          <a:p>
            <a:pPr algn="l" indent="0" marL="0">
              <a:lnSpc>
                <a:spcPts val="2350"/>
              </a:lnSpc>
              <a:buNone/>
            </a:pPr>
            <a:r>
              <a:rPr lang="en-US" sz="1550" dirty="0">
                <a:solidFill>
                  <a:srgbClr val="E2E6E9"/>
                </a:solidFill>
                <a:latin typeface="Source Sans Pro" pitchFamily="34" charset="0"/>
                <a:ea typeface="Source Sans Pro" pitchFamily="34" charset="-122"/>
                <a:cs typeface="Source Sans Pro" pitchFamily="34" charset="-120"/>
              </a:rPr>
              <a:t>Alter: </a:t>
            </a:r>
            <a:pPr algn="l" indent="0" marL="0">
              <a:lnSpc>
                <a:spcPts val="2350"/>
              </a:lnSpc>
              <a:buNone/>
            </a:pPr>
            <a:r>
              <a:rPr lang="en-US" sz="1550" b="1" dirty="0">
                <a:solidFill>
                  <a:srgbClr val="E2E6E9"/>
                </a:solidFill>
                <a:latin typeface="Source Sans Pro" pitchFamily="34" charset="0"/>
                <a:ea typeface="Source Sans Pro" pitchFamily="34" charset="-122"/>
                <a:cs typeface="Source Sans Pro" pitchFamily="34" charset="-120"/>
              </a:rPr>
              <a:t>15 bis 17Jahre</a:t>
            </a:r>
            <a:endParaRPr lang="en-US" sz="1550" dirty="0"/>
          </a:p>
        </p:txBody>
      </p:sp>
      <p:sp>
        <p:nvSpPr>
          <p:cNvPr id="14" name="Text 11"/>
          <p:cNvSpPr/>
          <p:nvPr/>
        </p:nvSpPr>
        <p:spPr>
          <a:xfrm>
            <a:off x="896302" y="5427226"/>
            <a:ext cx="7351395" cy="597456"/>
          </a:xfrm>
          <a:prstGeom prst="rect">
            <a:avLst/>
          </a:prstGeom>
          <a:noFill/>
          <a:ln/>
        </p:spPr>
        <p:txBody>
          <a:bodyPr wrap="square" lIns="0" tIns="0" rIns="0" bIns="0" rtlCol="0" anchor="t"/>
          <a:lstStyle/>
          <a:p>
            <a:pPr algn="l" indent="0" marL="0">
              <a:lnSpc>
                <a:spcPts val="2350"/>
              </a:lnSpc>
              <a:buNone/>
            </a:pPr>
            <a:r>
              <a:rPr lang="en-US" sz="1550" dirty="0">
                <a:solidFill>
                  <a:srgbClr val="E2E6E9"/>
                </a:solidFill>
                <a:latin typeface="Source Sans Pro" pitchFamily="34" charset="0"/>
                <a:ea typeface="Source Sans Pro" pitchFamily="34" charset="-122"/>
                <a:cs typeface="Source Sans Pro" pitchFamily="34" charset="-120"/>
              </a:rPr>
              <a:t>Profilbildung: Die Schüler wählen einen Schwerpunkt, z. B. naturwissenschaftlich, sprachlich, technisch oder künstlerisch.</a:t>
            </a:r>
            <a:endParaRPr lang="en-US" sz="1550" dirty="0"/>
          </a:p>
        </p:txBody>
      </p:sp>
      <p:sp>
        <p:nvSpPr>
          <p:cNvPr id="15" name="Text 12"/>
          <p:cNvSpPr/>
          <p:nvPr/>
        </p:nvSpPr>
        <p:spPr>
          <a:xfrm>
            <a:off x="896302" y="6144101"/>
            <a:ext cx="7351395" cy="896183"/>
          </a:xfrm>
          <a:prstGeom prst="rect">
            <a:avLst/>
          </a:prstGeom>
          <a:noFill/>
          <a:ln/>
        </p:spPr>
        <p:txBody>
          <a:bodyPr wrap="square" lIns="0" tIns="0" rIns="0" bIns="0" rtlCol="0" anchor="t"/>
          <a:lstStyle/>
          <a:p>
            <a:pPr algn="l" indent="0" marL="0">
              <a:lnSpc>
                <a:spcPts val="2350"/>
              </a:lnSpc>
              <a:buNone/>
            </a:pPr>
            <a:r>
              <a:rPr lang="en-US" sz="1550" dirty="0">
                <a:solidFill>
                  <a:srgbClr val="E2E6E9"/>
                </a:solidFill>
                <a:latin typeface="Source Sans Pro" pitchFamily="34" charset="0"/>
                <a:ea typeface="Source Sans Pro" pitchFamily="34" charset="-122"/>
                <a:cs typeface="Source Sans Pro" pitchFamily="34" charset="-120"/>
              </a:rPr>
              <a:t>Abschluss: </a:t>
            </a:r>
            <a:pPr algn="l" indent="0" marL="0">
              <a:lnSpc>
                <a:spcPts val="2350"/>
              </a:lnSpc>
              <a:buNone/>
            </a:pPr>
            <a:r>
              <a:rPr lang="en-US" sz="1550" b="1" dirty="0">
                <a:solidFill>
                  <a:srgbClr val="E2E6E9"/>
                </a:solidFill>
                <a:latin typeface="Source Sans Pro" pitchFamily="34" charset="0"/>
                <a:ea typeface="Source Sans Pro" pitchFamily="34" charset="-122"/>
                <a:cs typeface="Source Sans Pro" pitchFamily="34" charset="-120"/>
              </a:rPr>
              <a:t>Staatliche Abschlussprüfung</a:t>
            </a:r>
            <a:pPr algn="l" indent="0" marL="0">
              <a:lnSpc>
                <a:spcPts val="2350"/>
              </a:lnSpc>
              <a:buNone/>
            </a:pPr>
            <a:r>
              <a:rPr lang="en-US" sz="1550" dirty="0">
                <a:solidFill>
                  <a:srgbClr val="E2E6E9"/>
                </a:solidFill>
                <a:latin typeface="Source Sans Pro" pitchFamily="34" charset="0"/>
                <a:ea typeface="Source Sans Pro" pitchFamily="34" charset="-122"/>
                <a:cs typeface="Source Sans Pro" pitchFamily="34" charset="-120"/>
              </a:rPr>
              <a:t> + Möglichkeit zur Teilnahme an der </a:t>
            </a:r>
            <a:pPr algn="l" indent="0" marL="0">
              <a:lnSpc>
                <a:spcPts val="2350"/>
              </a:lnSpc>
              <a:buNone/>
            </a:pPr>
            <a:r>
              <a:rPr lang="en-US" sz="1550" b="1" dirty="0">
                <a:solidFill>
                  <a:srgbClr val="E2E6E9"/>
                </a:solidFill>
                <a:latin typeface="Source Sans Pro" pitchFamily="34" charset="0"/>
                <a:ea typeface="Source Sans Pro" pitchFamily="34" charset="-122"/>
                <a:cs typeface="Source Sans Pro" pitchFamily="34" charset="-120"/>
              </a:rPr>
              <a:t>externen unabhängigen Bewertung (ZNO)</a:t>
            </a:r>
            <a:pPr algn="l" indent="0" marL="0">
              <a:lnSpc>
                <a:spcPts val="2350"/>
              </a:lnSpc>
              <a:buNone/>
            </a:pPr>
            <a:r>
              <a:rPr lang="en-US" sz="1550" dirty="0">
                <a:solidFill>
                  <a:srgbClr val="E2E6E9"/>
                </a:solidFill>
                <a:latin typeface="Source Sans Pro" pitchFamily="34" charset="0"/>
                <a:ea typeface="Source Sans Pro" pitchFamily="34" charset="-122"/>
                <a:cs typeface="Source Sans Pro" pitchFamily="34" charset="-120"/>
              </a:rPr>
              <a:t> – diese Prüfung ist Voraussetzung für die Aufnahme an Universitäten.</a:t>
            </a:r>
            <a:endParaRPr lang="en-US" sz="1550" dirty="0"/>
          </a:p>
        </p:txBody>
      </p:sp>
      <p:sp>
        <p:nvSpPr>
          <p:cNvPr id="16" name="Text 13"/>
          <p:cNvSpPr/>
          <p:nvPr/>
        </p:nvSpPr>
        <p:spPr>
          <a:xfrm>
            <a:off x="896302" y="7159704"/>
            <a:ext cx="7351395" cy="298728"/>
          </a:xfrm>
          <a:prstGeom prst="rect">
            <a:avLst/>
          </a:prstGeom>
          <a:noFill/>
          <a:ln/>
        </p:spPr>
        <p:txBody>
          <a:bodyPr wrap="none" lIns="0" tIns="0" rIns="0" bIns="0" rtlCol="0" anchor="t"/>
          <a:lstStyle/>
          <a:p>
            <a:pPr algn="l" indent="0" marL="0">
              <a:lnSpc>
                <a:spcPts val="2350"/>
              </a:lnSpc>
              <a:buNone/>
            </a:pP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63798" y="1251823"/>
            <a:ext cx="7416403" cy="1402556"/>
          </a:xfrm>
          <a:prstGeom prst="rect">
            <a:avLst/>
          </a:prstGeom>
          <a:noFill/>
          <a:ln/>
        </p:spPr>
        <p:txBody>
          <a:bodyPr wrap="square" lIns="0" tIns="0" rIns="0" bIns="0" rtlCol="0" anchor="t"/>
          <a:lstStyle/>
          <a:p>
            <a:pPr algn="l" indent="0" marL="0">
              <a:lnSpc>
                <a:spcPts val="5500"/>
              </a:lnSpc>
              <a:buNone/>
            </a:pPr>
            <a:r>
              <a:rPr lang="en-US" sz="4400" b="1" dirty="0">
                <a:solidFill>
                  <a:srgbClr val="FFFFFF"/>
                </a:solidFill>
                <a:latin typeface="Montserrat Bold" pitchFamily="34" charset="0"/>
                <a:ea typeface="Montserrat Bold" pitchFamily="34" charset="-122"/>
                <a:cs typeface="Montserrat Bold" pitchFamily="34" charset="-120"/>
              </a:rPr>
              <a:t>Das ukrainische Schulsystem</a:t>
            </a:r>
            <a:endParaRPr lang="en-US" sz="4400" dirty="0"/>
          </a:p>
        </p:txBody>
      </p:sp>
      <p:sp>
        <p:nvSpPr>
          <p:cNvPr id="4" name="Shape 1"/>
          <p:cNvSpPr/>
          <p:nvPr/>
        </p:nvSpPr>
        <p:spPr>
          <a:xfrm>
            <a:off x="863798" y="3024545"/>
            <a:ext cx="7416403" cy="3953232"/>
          </a:xfrm>
          <a:prstGeom prst="roundRect">
            <a:avLst>
              <a:gd name="adj" fmla="val 937"/>
            </a:avLst>
          </a:prstGeom>
          <a:solidFill>
            <a:srgbClr val="303132"/>
          </a:solidFill>
          <a:ln/>
        </p:spPr>
      </p:sp>
      <p:sp>
        <p:nvSpPr>
          <p:cNvPr id="5" name="Text 2"/>
          <p:cNvSpPr/>
          <p:nvPr/>
        </p:nvSpPr>
        <p:spPr>
          <a:xfrm>
            <a:off x="1110615" y="3271361"/>
            <a:ext cx="3005852" cy="350639"/>
          </a:xfrm>
          <a:prstGeom prst="rect">
            <a:avLst/>
          </a:prstGeom>
          <a:noFill/>
          <a:ln/>
        </p:spPr>
        <p:txBody>
          <a:bodyPr wrap="none" lIns="0" tIns="0" rIns="0" bIns="0" rtlCol="0" anchor="t"/>
          <a:lstStyle/>
          <a:p>
            <a:pPr algn="l" indent="0" marL="0">
              <a:lnSpc>
                <a:spcPts val="2750"/>
              </a:lnSpc>
              <a:buNone/>
            </a:pPr>
            <a:r>
              <a:rPr lang="en-US" sz="2200" b="1" dirty="0">
                <a:solidFill>
                  <a:srgbClr val="E2E6E9"/>
                </a:solidFill>
                <a:latin typeface="Montserrat Bold" pitchFamily="34" charset="0"/>
                <a:ea typeface="Montserrat Bold" pitchFamily="34" charset="-122"/>
                <a:cs typeface="Montserrat Bold" pitchFamily="34" charset="-120"/>
              </a:rPr>
              <a:t>7. Hochschulbildung</a:t>
            </a:r>
            <a:endParaRPr lang="en-US" sz="2200" dirty="0"/>
          </a:p>
        </p:txBody>
      </p:sp>
      <p:sp>
        <p:nvSpPr>
          <p:cNvPr id="6" name="Text 3"/>
          <p:cNvSpPr/>
          <p:nvPr/>
        </p:nvSpPr>
        <p:spPr>
          <a:xfrm>
            <a:off x="1110615" y="3769995"/>
            <a:ext cx="6922770" cy="370165"/>
          </a:xfrm>
          <a:prstGeom prst="rect">
            <a:avLst/>
          </a:prstGeom>
          <a:noFill/>
          <a:ln/>
        </p:spPr>
        <p:txBody>
          <a:bodyPr wrap="none" lIns="0" tIns="0" rIns="0" bIns="0" rtlCol="0" anchor="t"/>
          <a:lstStyle/>
          <a:p>
            <a:pPr algn="l"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Zugang über die nationale Aufnahmeprüfung (ZNO oder EIT)</a:t>
            </a:r>
            <a:endParaRPr lang="en-US" sz="1900" dirty="0"/>
          </a:p>
        </p:txBody>
      </p:sp>
      <p:sp>
        <p:nvSpPr>
          <p:cNvPr id="7" name="Text 4"/>
          <p:cNvSpPr/>
          <p:nvPr/>
        </p:nvSpPr>
        <p:spPr>
          <a:xfrm>
            <a:off x="1110615" y="4288155"/>
            <a:ext cx="6922770" cy="370165"/>
          </a:xfrm>
          <a:prstGeom prst="rect">
            <a:avLst/>
          </a:prstGeom>
          <a:noFill/>
          <a:ln/>
        </p:spPr>
        <p:txBody>
          <a:bodyPr wrap="none" lIns="0" tIns="0" rIns="0" bIns="0" rtlCol="0" anchor="t"/>
          <a:lstStyle/>
          <a:p>
            <a:pPr algn="l"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Hochschulen: Universitäten, Akademien, Institute</a:t>
            </a:r>
            <a:endParaRPr lang="en-US" sz="1900" dirty="0"/>
          </a:p>
        </p:txBody>
      </p:sp>
      <p:sp>
        <p:nvSpPr>
          <p:cNvPr id="8" name="Text 5"/>
          <p:cNvSpPr/>
          <p:nvPr/>
        </p:nvSpPr>
        <p:spPr>
          <a:xfrm>
            <a:off x="1110615" y="4806315"/>
            <a:ext cx="6922770" cy="370165"/>
          </a:xfrm>
          <a:prstGeom prst="rect">
            <a:avLst/>
          </a:prstGeom>
          <a:noFill/>
          <a:ln/>
        </p:spPr>
        <p:txBody>
          <a:bodyPr wrap="none" lIns="0" tIns="0" rIns="0" bIns="0" rtlCol="0" anchor="t"/>
          <a:lstStyle/>
          <a:p>
            <a:pPr algn="l"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Abschlüsse:</a:t>
            </a:r>
            <a:endParaRPr lang="en-US" sz="1900" dirty="0"/>
          </a:p>
        </p:txBody>
      </p:sp>
      <p:sp>
        <p:nvSpPr>
          <p:cNvPr id="9" name="Text 6"/>
          <p:cNvSpPr/>
          <p:nvPr/>
        </p:nvSpPr>
        <p:spPr>
          <a:xfrm>
            <a:off x="1110615" y="5324475"/>
            <a:ext cx="6922770" cy="370165"/>
          </a:xfrm>
          <a:prstGeom prst="rect">
            <a:avLst/>
          </a:prstGeom>
          <a:noFill/>
          <a:ln/>
        </p:spPr>
        <p:txBody>
          <a:bodyPr wrap="none" lIns="0" tIns="0" rIns="0" bIns="0" rtlCol="0" anchor="t"/>
          <a:lstStyle/>
          <a:p>
            <a:pPr algn="l" indent="0" marL="0">
              <a:lnSpc>
                <a:spcPts val="2900"/>
              </a:lnSpc>
              <a:buNone/>
            </a:pPr>
            <a:r>
              <a:rPr lang="en-US" sz="1900" b="1" dirty="0">
                <a:solidFill>
                  <a:srgbClr val="E2E6E9"/>
                </a:solidFill>
                <a:latin typeface="Source Sans Pro" pitchFamily="34" charset="0"/>
                <a:ea typeface="Source Sans Pro" pitchFamily="34" charset="-122"/>
                <a:cs typeface="Source Sans Pro" pitchFamily="34" charset="-120"/>
              </a:rPr>
              <a:t>Bachelor</a:t>
            </a:r>
            <a:pPr algn="l"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 (4 Jahre)</a:t>
            </a:r>
            <a:endParaRPr lang="en-US" sz="1900" dirty="0"/>
          </a:p>
        </p:txBody>
      </p:sp>
      <p:sp>
        <p:nvSpPr>
          <p:cNvPr id="10" name="Text 7"/>
          <p:cNvSpPr/>
          <p:nvPr/>
        </p:nvSpPr>
        <p:spPr>
          <a:xfrm>
            <a:off x="1110615" y="5842635"/>
            <a:ext cx="6922770" cy="370165"/>
          </a:xfrm>
          <a:prstGeom prst="rect">
            <a:avLst/>
          </a:prstGeom>
          <a:noFill/>
          <a:ln/>
        </p:spPr>
        <p:txBody>
          <a:bodyPr wrap="none" lIns="0" tIns="0" rIns="0" bIns="0" rtlCol="0" anchor="t"/>
          <a:lstStyle/>
          <a:p>
            <a:pPr algn="l" indent="0" marL="0">
              <a:lnSpc>
                <a:spcPts val="2900"/>
              </a:lnSpc>
              <a:buNone/>
            </a:pPr>
            <a:r>
              <a:rPr lang="en-US" sz="1900" b="1" dirty="0">
                <a:solidFill>
                  <a:srgbClr val="E2E6E9"/>
                </a:solidFill>
                <a:latin typeface="Source Sans Pro" pitchFamily="34" charset="0"/>
                <a:ea typeface="Source Sans Pro" pitchFamily="34" charset="-122"/>
                <a:cs typeface="Source Sans Pro" pitchFamily="34" charset="-120"/>
              </a:rPr>
              <a:t>Master</a:t>
            </a:r>
            <a:pPr algn="l"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 (1–2 Jahre nach dem Bachelor)</a:t>
            </a:r>
            <a:endParaRPr lang="en-US" sz="1900" dirty="0"/>
          </a:p>
        </p:txBody>
      </p:sp>
      <p:sp>
        <p:nvSpPr>
          <p:cNvPr id="11" name="Text 8"/>
          <p:cNvSpPr/>
          <p:nvPr/>
        </p:nvSpPr>
        <p:spPr>
          <a:xfrm>
            <a:off x="1110615" y="6360795"/>
            <a:ext cx="6922770" cy="370165"/>
          </a:xfrm>
          <a:prstGeom prst="rect">
            <a:avLst/>
          </a:prstGeom>
          <a:noFill/>
          <a:ln/>
        </p:spPr>
        <p:txBody>
          <a:bodyPr wrap="none" lIns="0" tIns="0" rIns="0" bIns="0" rtlCol="0" anchor="t"/>
          <a:lstStyle/>
          <a:p>
            <a:pPr algn="l" indent="0" marL="0">
              <a:lnSpc>
                <a:spcPts val="2900"/>
              </a:lnSpc>
              <a:buNone/>
            </a:pPr>
            <a:r>
              <a:rPr lang="en-US" sz="1900" b="1" dirty="0">
                <a:solidFill>
                  <a:srgbClr val="E2E6E9"/>
                </a:solidFill>
                <a:latin typeface="Source Sans Pro" pitchFamily="34" charset="0"/>
                <a:ea typeface="Source Sans Pro" pitchFamily="34" charset="-122"/>
                <a:cs typeface="Source Sans Pro" pitchFamily="34" charset="-120"/>
              </a:rPr>
              <a:t>Doktorat (Aspirantur/PhD)</a:t>
            </a:r>
            <a:endParaRPr lang="en-US" sz="1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659249" y="660202"/>
            <a:ext cx="6587014" cy="535186"/>
          </a:xfrm>
          <a:prstGeom prst="rect">
            <a:avLst/>
          </a:prstGeom>
          <a:noFill/>
          <a:ln/>
        </p:spPr>
        <p:txBody>
          <a:bodyPr wrap="none" lIns="0" tIns="0" rIns="0" bIns="0" rtlCol="0" anchor="t"/>
          <a:lstStyle/>
          <a:p>
            <a:pPr algn="l" indent="0" marL="0">
              <a:lnSpc>
                <a:spcPts val="4200"/>
              </a:lnSpc>
              <a:buNone/>
            </a:pPr>
            <a:r>
              <a:rPr lang="en-US" sz="3350" b="1" dirty="0">
                <a:solidFill>
                  <a:srgbClr val="FFFFFF"/>
                </a:solidFill>
                <a:latin typeface="Montserrat Bold" pitchFamily="34" charset="0"/>
                <a:ea typeface="Montserrat Bold" pitchFamily="34" charset="-122"/>
                <a:cs typeface="Montserrat Bold" pitchFamily="34" charset="-120"/>
              </a:rPr>
              <a:t>Mögliche Herausforderungen</a:t>
            </a:r>
            <a:endParaRPr lang="en-US" sz="3350" dirty="0"/>
          </a:p>
        </p:txBody>
      </p:sp>
      <p:sp>
        <p:nvSpPr>
          <p:cNvPr id="4" name="Shape 1"/>
          <p:cNvSpPr/>
          <p:nvPr/>
        </p:nvSpPr>
        <p:spPr>
          <a:xfrm>
            <a:off x="871061" y="1477923"/>
            <a:ext cx="22860" cy="6091476"/>
          </a:xfrm>
          <a:prstGeom prst="roundRect">
            <a:avLst>
              <a:gd name="adj" fmla="val 123600"/>
            </a:avLst>
          </a:prstGeom>
          <a:solidFill>
            <a:srgbClr val="494A4B"/>
          </a:solidFill>
          <a:ln/>
        </p:spPr>
      </p:sp>
      <p:sp>
        <p:nvSpPr>
          <p:cNvPr id="5" name="Shape 2"/>
          <p:cNvSpPr/>
          <p:nvPr/>
        </p:nvSpPr>
        <p:spPr>
          <a:xfrm>
            <a:off x="1060073" y="1678305"/>
            <a:ext cx="565071" cy="22860"/>
          </a:xfrm>
          <a:prstGeom prst="roundRect">
            <a:avLst>
              <a:gd name="adj" fmla="val 123600"/>
            </a:avLst>
          </a:prstGeom>
          <a:solidFill>
            <a:srgbClr val="C8CCCF"/>
          </a:solidFill>
          <a:ln/>
        </p:spPr>
      </p:sp>
      <p:sp>
        <p:nvSpPr>
          <p:cNvPr id="6" name="Shape 3"/>
          <p:cNvSpPr/>
          <p:nvPr/>
        </p:nvSpPr>
        <p:spPr>
          <a:xfrm>
            <a:off x="659190" y="1477923"/>
            <a:ext cx="423743" cy="423743"/>
          </a:xfrm>
          <a:prstGeom prst="roundRect">
            <a:avLst>
              <a:gd name="adj" fmla="val 6668"/>
            </a:avLst>
          </a:prstGeom>
          <a:solidFill>
            <a:srgbClr val="E2E6E9"/>
          </a:solidFill>
          <a:ln/>
        </p:spPr>
      </p:sp>
      <p:sp>
        <p:nvSpPr>
          <p:cNvPr id="7" name="Text 4"/>
          <p:cNvSpPr/>
          <p:nvPr/>
        </p:nvSpPr>
        <p:spPr>
          <a:xfrm>
            <a:off x="742593" y="1529239"/>
            <a:ext cx="256818" cy="320992"/>
          </a:xfrm>
          <a:prstGeom prst="rect">
            <a:avLst/>
          </a:prstGeom>
          <a:noFill/>
          <a:ln/>
        </p:spPr>
        <p:txBody>
          <a:bodyPr wrap="none" lIns="0" tIns="0" rIns="0" bIns="0" rtlCol="0" anchor="t"/>
          <a:lstStyle/>
          <a:p>
            <a:pPr algn="ctr" indent="0" marL="0">
              <a:lnSpc>
                <a:spcPts val="2000"/>
              </a:lnSpc>
              <a:buNone/>
            </a:pPr>
            <a:r>
              <a:rPr lang="en-US" sz="2000" b="1" dirty="0">
                <a:solidFill>
                  <a:srgbClr val="000000"/>
                </a:solidFill>
                <a:latin typeface="Montserrat Bold" pitchFamily="34" charset="0"/>
                <a:ea typeface="Montserrat Bold" pitchFamily="34" charset="-122"/>
                <a:cs typeface="Montserrat Bold" pitchFamily="34" charset="-120"/>
              </a:rPr>
              <a:t>1</a:t>
            </a:r>
            <a:endParaRPr lang="en-US" sz="2000" dirty="0"/>
          </a:p>
        </p:txBody>
      </p:sp>
      <p:sp>
        <p:nvSpPr>
          <p:cNvPr id="8" name="Text 5"/>
          <p:cNvSpPr/>
          <p:nvPr/>
        </p:nvSpPr>
        <p:spPr>
          <a:xfrm>
            <a:off x="1812965" y="1548527"/>
            <a:ext cx="6671786" cy="847606"/>
          </a:xfrm>
          <a:prstGeom prst="rect">
            <a:avLst/>
          </a:prstGeom>
          <a:noFill/>
          <a:ln/>
        </p:spPr>
        <p:txBody>
          <a:bodyPr wrap="square" lIns="0" tIns="0" rIns="0" bIns="0" rtlCol="0" anchor="t"/>
          <a:lstStyle/>
          <a:p>
            <a:pPr algn="l" indent="0" marL="0">
              <a:lnSpc>
                <a:spcPts val="2200"/>
              </a:lnSpc>
              <a:buNone/>
            </a:pPr>
            <a:r>
              <a:rPr lang="en-US" sz="1450" dirty="0">
                <a:solidFill>
                  <a:srgbClr val="E2E6E9"/>
                </a:solidFill>
                <a:latin typeface="Source Sans Pro" pitchFamily="34" charset="0"/>
                <a:ea typeface="Source Sans Pro" pitchFamily="34" charset="-122"/>
                <a:cs typeface="Source Sans Pro" pitchFamily="34" charset="-120"/>
              </a:rPr>
              <a:t>Die Schulen sind sehr anschpruchsvoll, deswegen hier kommen sehr viele Prüfungen und Testen täglich. Es ist normal jedes zweite Lektion der Physik ein Test zu schreiben. Man schreibt normaleweise 5 Prüfungen täglich am Ende des Monats.  </a:t>
            </a:r>
            <a:endParaRPr lang="en-US" sz="1450" dirty="0"/>
          </a:p>
        </p:txBody>
      </p:sp>
      <p:sp>
        <p:nvSpPr>
          <p:cNvPr id="9" name="Shape 6"/>
          <p:cNvSpPr/>
          <p:nvPr/>
        </p:nvSpPr>
        <p:spPr>
          <a:xfrm>
            <a:off x="1060073" y="2973229"/>
            <a:ext cx="565071" cy="22860"/>
          </a:xfrm>
          <a:prstGeom prst="roundRect">
            <a:avLst>
              <a:gd name="adj" fmla="val 123600"/>
            </a:avLst>
          </a:prstGeom>
          <a:solidFill>
            <a:srgbClr val="C8CCCF"/>
          </a:solidFill>
          <a:ln/>
        </p:spPr>
      </p:sp>
      <p:sp>
        <p:nvSpPr>
          <p:cNvPr id="10" name="Shape 7"/>
          <p:cNvSpPr/>
          <p:nvPr/>
        </p:nvSpPr>
        <p:spPr>
          <a:xfrm>
            <a:off x="659190" y="2772847"/>
            <a:ext cx="423743" cy="423743"/>
          </a:xfrm>
          <a:prstGeom prst="roundRect">
            <a:avLst>
              <a:gd name="adj" fmla="val 6668"/>
            </a:avLst>
          </a:prstGeom>
          <a:solidFill>
            <a:srgbClr val="E2E6E9"/>
          </a:solidFill>
          <a:ln/>
        </p:spPr>
      </p:sp>
      <p:sp>
        <p:nvSpPr>
          <p:cNvPr id="11" name="Text 8"/>
          <p:cNvSpPr/>
          <p:nvPr/>
        </p:nvSpPr>
        <p:spPr>
          <a:xfrm>
            <a:off x="742593" y="2824163"/>
            <a:ext cx="256818" cy="320992"/>
          </a:xfrm>
          <a:prstGeom prst="rect">
            <a:avLst/>
          </a:prstGeom>
          <a:noFill/>
          <a:ln/>
        </p:spPr>
        <p:txBody>
          <a:bodyPr wrap="none" lIns="0" tIns="0" rIns="0" bIns="0" rtlCol="0" anchor="t"/>
          <a:lstStyle/>
          <a:p>
            <a:pPr algn="ctr" indent="0" marL="0">
              <a:lnSpc>
                <a:spcPts val="2000"/>
              </a:lnSpc>
              <a:buNone/>
            </a:pPr>
            <a:r>
              <a:rPr lang="en-US" sz="2000" b="1" dirty="0">
                <a:solidFill>
                  <a:srgbClr val="000000"/>
                </a:solidFill>
                <a:latin typeface="Montserrat Bold" pitchFamily="34" charset="0"/>
                <a:ea typeface="Montserrat Bold" pitchFamily="34" charset="-122"/>
                <a:cs typeface="Montserrat Bold" pitchFamily="34" charset="-120"/>
              </a:rPr>
              <a:t>2</a:t>
            </a:r>
            <a:endParaRPr lang="en-US" sz="2000" dirty="0"/>
          </a:p>
        </p:txBody>
      </p:sp>
      <p:sp>
        <p:nvSpPr>
          <p:cNvPr id="12" name="Text 9"/>
          <p:cNvSpPr/>
          <p:nvPr/>
        </p:nvSpPr>
        <p:spPr>
          <a:xfrm>
            <a:off x="1812965" y="2843451"/>
            <a:ext cx="6671786" cy="565071"/>
          </a:xfrm>
          <a:prstGeom prst="rect">
            <a:avLst/>
          </a:prstGeom>
          <a:noFill/>
          <a:ln/>
        </p:spPr>
        <p:txBody>
          <a:bodyPr wrap="square" lIns="0" tIns="0" rIns="0" bIns="0" rtlCol="0" anchor="t"/>
          <a:lstStyle/>
          <a:p>
            <a:pPr algn="l" indent="0" marL="0">
              <a:lnSpc>
                <a:spcPts val="2200"/>
              </a:lnSpc>
              <a:buNone/>
            </a:pPr>
            <a:r>
              <a:rPr lang="en-US" sz="1450" dirty="0">
                <a:solidFill>
                  <a:srgbClr val="E2E6E9"/>
                </a:solidFill>
                <a:latin typeface="Source Sans Pro" pitchFamily="34" charset="0"/>
                <a:ea typeface="Source Sans Pro" pitchFamily="34" charset="-122"/>
                <a:cs typeface="Source Sans Pro" pitchFamily="34" charset="-120"/>
              </a:rPr>
              <a:t>Man bekommt keine klare Lernziele. Wir sollen alles im Buch finden, um Prüfung zu bestehen.</a:t>
            </a:r>
            <a:endParaRPr lang="en-US" sz="1450" dirty="0"/>
          </a:p>
        </p:txBody>
      </p:sp>
      <p:sp>
        <p:nvSpPr>
          <p:cNvPr id="13" name="Shape 10"/>
          <p:cNvSpPr/>
          <p:nvPr/>
        </p:nvSpPr>
        <p:spPr>
          <a:xfrm>
            <a:off x="1060073" y="3985617"/>
            <a:ext cx="565071" cy="22860"/>
          </a:xfrm>
          <a:prstGeom prst="roundRect">
            <a:avLst>
              <a:gd name="adj" fmla="val 123600"/>
            </a:avLst>
          </a:prstGeom>
          <a:solidFill>
            <a:srgbClr val="C8CCCF"/>
          </a:solidFill>
          <a:ln/>
        </p:spPr>
      </p:sp>
      <p:sp>
        <p:nvSpPr>
          <p:cNvPr id="14" name="Shape 11"/>
          <p:cNvSpPr/>
          <p:nvPr/>
        </p:nvSpPr>
        <p:spPr>
          <a:xfrm>
            <a:off x="659190" y="3785235"/>
            <a:ext cx="423743" cy="423743"/>
          </a:xfrm>
          <a:prstGeom prst="roundRect">
            <a:avLst>
              <a:gd name="adj" fmla="val 6668"/>
            </a:avLst>
          </a:prstGeom>
          <a:solidFill>
            <a:srgbClr val="E2E6E9"/>
          </a:solidFill>
          <a:ln/>
        </p:spPr>
      </p:sp>
      <p:sp>
        <p:nvSpPr>
          <p:cNvPr id="15" name="Text 12"/>
          <p:cNvSpPr/>
          <p:nvPr/>
        </p:nvSpPr>
        <p:spPr>
          <a:xfrm>
            <a:off x="742593" y="3836551"/>
            <a:ext cx="256818" cy="320992"/>
          </a:xfrm>
          <a:prstGeom prst="rect">
            <a:avLst/>
          </a:prstGeom>
          <a:noFill/>
          <a:ln/>
        </p:spPr>
        <p:txBody>
          <a:bodyPr wrap="none" lIns="0" tIns="0" rIns="0" bIns="0" rtlCol="0" anchor="t"/>
          <a:lstStyle/>
          <a:p>
            <a:pPr algn="ctr" indent="0" marL="0">
              <a:lnSpc>
                <a:spcPts val="2000"/>
              </a:lnSpc>
              <a:buNone/>
            </a:pPr>
            <a:r>
              <a:rPr lang="en-US" sz="2000" b="1" dirty="0">
                <a:solidFill>
                  <a:srgbClr val="000000"/>
                </a:solidFill>
                <a:latin typeface="Montserrat Bold" pitchFamily="34" charset="0"/>
                <a:ea typeface="Montserrat Bold" pitchFamily="34" charset="-122"/>
                <a:cs typeface="Montserrat Bold" pitchFamily="34" charset="-120"/>
              </a:rPr>
              <a:t>3</a:t>
            </a:r>
            <a:endParaRPr lang="en-US" sz="2000" dirty="0"/>
          </a:p>
        </p:txBody>
      </p:sp>
      <p:sp>
        <p:nvSpPr>
          <p:cNvPr id="16" name="Text 13"/>
          <p:cNvSpPr/>
          <p:nvPr/>
        </p:nvSpPr>
        <p:spPr>
          <a:xfrm>
            <a:off x="1812965" y="3849886"/>
            <a:ext cx="2140506" cy="267533"/>
          </a:xfrm>
          <a:prstGeom prst="rect">
            <a:avLst/>
          </a:prstGeom>
          <a:noFill/>
          <a:ln/>
        </p:spPr>
        <p:txBody>
          <a:bodyPr wrap="none" lIns="0" tIns="0" rIns="0" bIns="0" rtlCol="0" anchor="t"/>
          <a:lstStyle/>
          <a:p>
            <a:pPr algn="l" indent="0" marL="0">
              <a:lnSpc>
                <a:spcPts val="2100"/>
              </a:lnSpc>
              <a:buNone/>
            </a:pPr>
            <a:endParaRPr lang="en-US" sz="1650" dirty="0"/>
          </a:p>
        </p:txBody>
      </p:sp>
      <p:sp>
        <p:nvSpPr>
          <p:cNvPr id="17" name="Text 14"/>
          <p:cNvSpPr/>
          <p:nvPr/>
        </p:nvSpPr>
        <p:spPr>
          <a:xfrm>
            <a:off x="1812965" y="4230410"/>
            <a:ext cx="6671786" cy="565071"/>
          </a:xfrm>
          <a:prstGeom prst="rect">
            <a:avLst/>
          </a:prstGeom>
          <a:noFill/>
          <a:ln/>
        </p:spPr>
        <p:txBody>
          <a:bodyPr wrap="square" lIns="0" tIns="0" rIns="0" bIns="0" rtlCol="0" anchor="t"/>
          <a:lstStyle/>
          <a:p>
            <a:pPr algn="l" indent="0" marL="0">
              <a:lnSpc>
                <a:spcPts val="2200"/>
              </a:lnSpc>
              <a:buNone/>
            </a:pPr>
            <a:r>
              <a:rPr lang="en-US" sz="1450" dirty="0">
                <a:solidFill>
                  <a:srgbClr val="E2E6E9"/>
                </a:solidFill>
                <a:latin typeface="Source Sans Pro" pitchFamily="34" charset="0"/>
                <a:ea typeface="Source Sans Pro" pitchFamily="34" charset="-122"/>
                <a:cs typeface="Source Sans Pro" pitchFamily="34" charset="-120"/>
              </a:rPr>
              <a:t>Man bekommt zu viele HS und Aufträge nach Hause. Jeder Schüler hat gar keinen Freizeit für sich selbst.</a:t>
            </a:r>
            <a:endParaRPr lang="en-US" sz="1450" dirty="0"/>
          </a:p>
        </p:txBody>
      </p:sp>
      <p:sp>
        <p:nvSpPr>
          <p:cNvPr id="18" name="Shape 15"/>
          <p:cNvSpPr/>
          <p:nvPr/>
        </p:nvSpPr>
        <p:spPr>
          <a:xfrm>
            <a:off x="1060073" y="5372576"/>
            <a:ext cx="565071" cy="22860"/>
          </a:xfrm>
          <a:prstGeom prst="roundRect">
            <a:avLst>
              <a:gd name="adj" fmla="val 123600"/>
            </a:avLst>
          </a:prstGeom>
          <a:solidFill>
            <a:srgbClr val="C8CCCF"/>
          </a:solidFill>
          <a:ln/>
        </p:spPr>
      </p:sp>
      <p:sp>
        <p:nvSpPr>
          <p:cNvPr id="19" name="Shape 16"/>
          <p:cNvSpPr/>
          <p:nvPr/>
        </p:nvSpPr>
        <p:spPr>
          <a:xfrm>
            <a:off x="659190" y="5172194"/>
            <a:ext cx="423743" cy="423743"/>
          </a:xfrm>
          <a:prstGeom prst="roundRect">
            <a:avLst>
              <a:gd name="adj" fmla="val 6668"/>
            </a:avLst>
          </a:prstGeom>
          <a:solidFill>
            <a:srgbClr val="E2E6E9"/>
          </a:solidFill>
          <a:ln/>
        </p:spPr>
      </p:sp>
      <p:sp>
        <p:nvSpPr>
          <p:cNvPr id="20" name="Text 17"/>
          <p:cNvSpPr/>
          <p:nvPr/>
        </p:nvSpPr>
        <p:spPr>
          <a:xfrm>
            <a:off x="742593" y="5223510"/>
            <a:ext cx="256818" cy="320992"/>
          </a:xfrm>
          <a:prstGeom prst="rect">
            <a:avLst/>
          </a:prstGeom>
          <a:noFill/>
          <a:ln/>
        </p:spPr>
        <p:txBody>
          <a:bodyPr wrap="none" lIns="0" tIns="0" rIns="0" bIns="0" rtlCol="0" anchor="t"/>
          <a:lstStyle/>
          <a:p>
            <a:pPr algn="ctr" indent="0" marL="0">
              <a:lnSpc>
                <a:spcPts val="2000"/>
              </a:lnSpc>
              <a:buNone/>
            </a:pPr>
            <a:r>
              <a:rPr lang="en-US" sz="2000" b="1" dirty="0">
                <a:solidFill>
                  <a:srgbClr val="000000"/>
                </a:solidFill>
                <a:latin typeface="Montserrat Bold" pitchFamily="34" charset="0"/>
                <a:ea typeface="Montserrat Bold" pitchFamily="34" charset="-122"/>
                <a:cs typeface="Montserrat Bold" pitchFamily="34" charset="-120"/>
              </a:rPr>
              <a:t>4</a:t>
            </a:r>
            <a:endParaRPr lang="en-US" sz="2000" dirty="0"/>
          </a:p>
        </p:txBody>
      </p:sp>
      <p:sp>
        <p:nvSpPr>
          <p:cNvPr id="21" name="Text 18"/>
          <p:cNvSpPr/>
          <p:nvPr/>
        </p:nvSpPr>
        <p:spPr>
          <a:xfrm>
            <a:off x="1812965" y="5236845"/>
            <a:ext cx="2140506" cy="267533"/>
          </a:xfrm>
          <a:prstGeom prst="rect">
            <a:avLst/>
          </a:prstGeom>
          <a:noFill/>
          <a:ln/>
        </p:spPr>
        <p:txBody>
          <a:bodyPr wrap="none" lIns="0" tIns="0" rIns="0" bIns="0" rtlCol="0" anchor="t"/>
          <a:lstStyle/>
          <a:p>
            <a:pPr algn="l" indent="0" marL="0">
              <a:lnSpc>
                <a:spcPts val="2100"/>
              </a:lnSpc>
              <a:buNone/>
            </a:pPr>
            <a:endParaRPr lang="en-US" sz="1650" dirty="0"/>
          </a:p>
        </p:txBody>
      </p:sp>
      <p:sp>
        <p:nvSpPr>
          <p:cNvPr id="22" name="Text 19"/>
          <p:cNvSpPr/>
          <p:nvPr/>
        </p:nvSpPr>
        <p:spPr>
          <a:xfrm>
            <a:off x="1812965" y="5617369"/>
            <a:ext cx="6671786" cy="565071"/>
          </a:xfrm>
          <a:prstGeom prst="rect">
            <a:avLst/>
          </a:prstGeom>
          <a:noFill/>
          <a:ln/>
        </p:spPr>
        <p:txBody>
          <a:bodyPr wrap="square" lIns="0" tIns="0" rIns="0" bIns="0" rtlCol="0" anchor="t"/>
          <a:lstStyle/>
          <a:p>
            <a:pPr algn="l" indent="0" marL="0">
              <a:lnSpc>
                <a:spcPts val="2200"/>
              </a:lnSpc>
              <a:buNone/>
            </a:pPr>
            <a:r>
              <a:rPr lang="en-US" sz="1450" dirty="0">
                <a:solidFill>
                  <a:srgbClr val="E2E6E9"/>
                </a:solidFill>
                <a:latin typeface="Source Sans Pro" pitchFamily="34" charset="0"/>
                <a:ea typeface="Source Sans Pro" pitchFamily="34" charset="-122"/>
                <a:cs typeface="Source Sans Pro" pitchFamily="34" charset="-120"/>
              </a:rPr>
              <a:t>Nicht jede Schule hat  richtige Ausrüstung für manche Bereiche(z.B. Sport , Physik etc.)</a:t>
            </a:r>
            <a:endParaRPr lang="en-US" sz="1450" dirty="0"/>
          </a:p>
        </p:txBody>
      </p:sp>
      <p:sp>
        <p:nvSpPr>
          <p:cNvPr id="23" name="Shape 20"/>
          <p:cNvSpPr/>
          <p:nvPr/>
        </p:nvSpPr>
        <p:spPr>
          <a:xfrm>
            <a:off x="1060073" y="6759535"/>
            <a:ext cx="565071" cy="22860"/>
          </a:xfrm>
          <a:prstGeom prst="roundRect">
            <a:avLst>
              <a:gd name="adj" fmla="val 123600"/>
            </a:avLst>
          </a:prstGeom>
          <a:solidFill>
            <a:srgbClr val="C8CCCF"/>
          </a:solidFill>
          <a:ln/>
        </p:spPr>
      </p:sp>
      <p:sp>
        <p:nvSpPr>
          <p:cNvPr id="24" name="Shape 21"/>
          <p:cNvSpPr/>
          <p:nvPr/>
        </p:nvSpPr>
        <p:spPr>
          <a:xfrm>
            <a:off x="659190" y="6559153"/>
            <a:ext cx="423743" cy="423743"/>
          </a:xfrm>
          <a:prstGeom prst="roundRect">
            <a:avLst>
              <a:gd name="adj" fmla="val 6668"/>
            </a:avLst>
          </a:prstGeom>
          <a:solidFill>
            <a:srgbClr val="E2E6E9"/>
          </a:solidFill>
          <a:ln/>
        </p:spPr>
      </p:sp>
      <p:sp>
        <p:nvSpPr>
          <p:cNvPr id="25" name="Text 22"/>
          <p:cNvSpPr/>
          <p:nvPr/>
        </p:nvSpPr>
        <p:spPr>
          <a:xfrm>
            <a:off x="742593" y="6610469"/>
            <a:ext cx="256818" cy="320992"/>
          </a:xfrm>
          <a:prstGeom prst="rect">
            <a:avLst/>
          </a:prstGeom>
          <a:noFill/>
          <a:ln/>
        </p:spPr>
        <p:txBody>
          <a:bodyPr wrap="none" lIns="0" tIns="0" rIns="0" bIns="0" rtlCol="0" anchor="t"/>
          <a:lstStyle/>
          <a:p>
            <a:pPr algn="ctr" indent="0" marL="0">
              <a:lnSpc>
                <a:spcPts val="2000"/>
              </a:lnSpc>
              <a:buNone/>
            </a:pPr>
            <a:r>
              <a:rPr lang="en-US" sz="2000" b="1" dirty="0">
                <a:solidFill>
                  <a:srgbClr val="000000"/>
                </a:solidFill>
                <a:latin typeface="Montserrat Bold" pitchFamily="34" charset="0"/>
                <a:ea typeface="Montserrat Bold" pitchFamily="34" charset="-122"/>
                <a:cs typeface="Montserrat Bold" pitchFamily="34" charset="-120"/>
              </a:rPr>
              <a:t>5</a:t>
            </a:r>
            <a:endParaRPr lang="en-US" sz="2000" dirty="0"/>
          </a:p>
        </p:txBody>
      </p:sp>
      <p:sp>
        <p:nvSpPr>
          <p:cNvPr id="26" name="Text 23"/>
          <p:cNvSpPr/>
          <p:nvPr/>
        </p:nvSpPr>
        <p:spPr>
          <a:xfrm>
            <a:off x="1812965" y="6623804"/>
            <a:ext cx="2140506" cy="267533"/>
          </a:xfrm>
          <a:prstGeom prst="rect">
            <a:avLst/>
          </a:prstGeom>
          <a:noFill/>
          <a:ln/>
        </p:spPr>
        <p:txBody>
          <a:bodyPr wrap="none" lIns="0" tIns="0" rIns="0" bIns="0" rtlCol="0" anchor="t"/>
          <a:lstStyle/>
          <a:p>
            <a:pPr algn="l" indent="0" marL="0">
              <a:lnSpc>
                <a:spcPts val="2100"/>
              </a:lnSpc>
              <a:buNone/>
            </a:pPr>
            <a:endParaRPr lang="en-US" sz="1650" dirty="0"/>
          </a:p>
        </p:txBody>
      </p:sp>
      <p:sp>
        <p:nvSpPr>
          <p:cNvPr id="27" name="Text 24"/>
          <p:cNvSpPr/>
          <p:nvPr/>
        </p:nvSpPr>
        <p:spPr>
          <a:xfrm>
            <a:off x="1812965" y="7004328"/>
            <a:ext cx="6671786" cy="565071"/>
          </a:xfrm>
          <a:prstGeom prst="rect">
            <a:avLst/>
          </a:prstGeom>
          <a:noFill/>
          <a:ln/>
        </p:spPr>
        <p:txBody>
          <a:bodyPr wrap="square" lIns="0" tIns="0" rIns="0" bIns="0" rtlCol="0" anchor="t"/>
          <a:lstStyle/>
          <a:p>
            <a:pPr algn="l" indent="0" marL="0">
              <a:lnSpc>
                <a:spcPts val="2200"/>
              </a:lnSpc>
              <a:buNone/>
            </a:pPr>
            <a:r>
              <a:rPr lang="en-US" sz="1450" dirty="0">
                <a:solidFill>
                  <a:srgbClr val="E2E6E9"/>
                </a:solidFill>
                <a:latin typeface="Source Sans Pro" pitchFamily="34" charset="0"/>
                <a:ea typeface="Source Sans Pro" pitchFamily="34" charset="-122"/>
                <a:cs typeface="Source Sans Pro" pitchFamily="34" charset="-120"/>
              </a:rPr>
              <a:t>Man lerent zu viel Material für kurze Zeitraum. Deswegen einige Schülern haben Burnout oder Pschychische Probleme. Man bekommt zu viele Prüfungen.</a:t>
            </a:r>
            <a:endParaRPr lang="en-US" sz="14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63798" y="1562576"/>
            <a:ext cx="7416403" cy="1402556"/>
          </a:xfrm>
          <a:prstGeom prst="rect">
            <a:avLst/>
          </a:prstGeom>
          <a:noFill/>
          <a:ln/>
        </p:spPr>
        <p:txBody>
          <a:bodyPr wrap="square" lIns="0" tIns="0" rIns="0" bIns="0" rtlCol="0" anchor="t"/>
          <a:lstStyle/>
          <a:p>
            <a:pPr algn="l" indent="0" marL="0">
              <a:lnSpc>
                <a:spcPts val="5500"/>
              </a:lnSpc>
              <a:buNone/>
            </a:pPr>
            <a:r>
              <a:rPr lang="en-US" sz="4400" b="1" dirty="0">
                <a:solidFill>
                  <a:srgbClr val="FFFFFF"/>
                </a:solidFill>
                <a:latin typeface="Montserrat Bold" pitchFamily="34" charset="0"/>
                <a:ea typeface="Montserrat Bold" pitchFamily="34" charset="-122"/>
                <a:cs typeface="Montserrat Bold" pitchFamily="34" charset="-120"/>
              </a:rPr>
              <a:t>Mögliche Herausforderungen</a:t>
            </a:r>
            <a:endParaRPr lang="en-US" sz="4400" dirty="0"/>
          </a:p>
        </p:txBody>
      </p:sp>
      <p:sp>
        <p:nvSpPr>
          <p:cNvPr id="4" name="Text 1"/>
          <p:cNvSpPr/>
          <p:nvPr/>
        </p:nvSpPr>
        <p:spPr>
          <a:xfrm>
            <a:off x="863798" y="3335298"/>
            <a:ext cx="7416403" cy="370165"/>
          </a:xfrm>
          <a:prstGeom prst="rect">
            <a:avLst/>
          </a:prstGeom>
          <a:noFill/>
          <a:ln/>
        </p:spPr>
        <p:txBody>
          <a:bodyPr wrap="none" lIns="0" tIns="0" rIns="0" bIns="0" rtlCol="0" anchor="t"/>
          <a:lstStyle/>
          <a:p>
            <a:pPr algn="l" indent="0" marL="0">
              <a:lnSpc>
                <a:spcPts val="2900"/>
              </a:lnSpc>
              <a:buNone/>
            </a:pPr>
            <a:r>
              <a:rPr lang="en-US" sz="1900" b="1" dirty="0">
                <a:solidFill>
                  <a:srgbClr val="E2E6E9"/>
                </a:solidFill>
                <a:latin typeface="Source Sans Pro" pitchFamily="34" charset="0"/>
                <a:ea typeface="Source Sans Pro" pitchFamily="34" charset="-122"/>
                <a:cs typeface="Source Sans Pro" pitchFamily="34" charset="-120"/>
              </a:rPr>
              <a:t>Starker Fokus auf Theorie</a:t>
            </a:r>
            <a:endParaRPr lang="en-US" sz="1900" dirty="0"/>
          </a:p>
        </p:txBody>
      </p:sp>
      <p:sp>
        <p:nvSpPr>
          <p:cNvPr id="5" name="Text 2"/>
          <p:cNvSpPr/>
          <p:nvPr/>
        </p:nvSpPr>
        <p:spPr>
          <a:xfrm>
            <a:off x="863798" y="3983117"/>
            <a:ext cx="7416403" cy="370165"/>
          </a:xfrm>
          <a:prstGeom prst="rect">
            <a:avLst/>
          </a:prstGeom>
          <a:noFill/>
          <a:ln/>
        </p:spPr>
        <p:txBody>
          <a:bodyPr wrap="none" lIns="0" tIns="0" rIns="0" bIns="0" rtlCol="0" anchor="t"/>
          <a:lstStyle/>
          <a:p>
            <a:pPr algn="l"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Große Klassen (30+ Schüler oft üblich)</a:t>
            </a:r>
            <a:endParaRPr lang="en-US" sz="1900" dirty="0"/>
          </a:p>
        </p:txBody>
      </p:sp>
      <p:sp>
        <p:nvSpPr>
          <p:cNvPr id="6" name="Text 3"/>
          <p:cNvSpPr/>
          <p:nvPr/>
        </p:nvSpPr>
        <p:spPr>
          <a:xfrm>
            <a:off x="863798" y="4630936"/>
            <a:ext cx="7416403" cy="370165"/>
          </a:xfrm>
          <a:prstGeom prst="rect">
            <a:avLst/>
          </a:prstGeom>
          <a:noFill/>
          <a:ln/>
        </p:spPr>
        <p:txBody>
          <a:bodyPr wrap="none" lIns="0" tIns="0" rIns="0" bIns="0" rtlCol="0" anchor="t"/>
          <a:lstStyle/>
          <a:p>
            <a:pPr algn="l"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Viele Schüler nehmen </a:t>
            </a:r>
            <a:pPr algn="l" indent="0" marL="0">
              <a:lnSpc>
                <a:spcPts val="2900"/>
              </a:lnSpc>
              <a:buNone/>
            </a:pPr>
            <a:r>
              <a:rPr lang="en-US" sz="1900" b="1" dirty="0">
                <a:solidFill>
                  <a:srgbClr val="E2E6E9"/>
                </a:solidFill>
                <a:latin typeface="Source Sans Pro" pitchFamily="34" charset="0"/>
                <a:ea typeface="Source Sans Pro" pitchFamily="34" charset="-122"/>
                <a:cs typeface="Source Sans Pro" pitchFamily="34" charset="-120"/>
              </a:rPr>
              <a:t>Nachhilfeunterricht</a:t>
            </a:r>
            <a:pPr algn="l"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 besonders für das ZNO</a:t>
            </a:r>
            <a:endParaRPr lang="en-US" sz="1900" dirty="0"/>
          </a:p>
        </p:txBody>
      </p:sp>
      <p:sp>
        <p:nvSpPr>
          <p:cNvPr id="7" name="Text 4"/>
          <p:cNvSpPr/>
          <p:nvPr/>
        </p:nvSpPr>
        <p:spPr>
          <a:xfrm>
            <a:off x="863798" y="5278755"/>
            <a:ext cx="7416403" cy="370165"/>
          </a:xfrm>
          <a:prstGeom prst="rect">
            <a:avLst/>
          </a:prstGeom>
          <a:noFill/>
          <a:ln/>
        </p:spPr>
        <p:txBody>
          <a:bodyPr wrap="none" lIns="0" tIns="0" rIns="0" bIns="0" rtlCol="0" anchor="t"/>
          <a:lstStyle/>
          <a:p>
            <a:pPr algn="l"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Infrastruktur ist oft veraltet, besonders in ländlichen Gebieten</a:t>
            </a:r>
            <a:endParaRPr lang="en-US" sz="1900" dirty="0"/>
          </a:p>
        </p:txBody>
      </p:sp>
      <p:sp>
        <p:nvSpPr>
          <p:cNvPr id="8" name="Text 5"/>
          <p:cNvSpPr/>
          <p:nvPr/>
        </p:nvSpPr>
        <p:spPr>
          <a:xfrm>
            <a:off x="863798" y="5926574"/>
            <a:ext cx="7416403" cy="740331"/>
          </a:xfrm>
          <a:prstGeom prst="rect">
            <a:avLst/>
          </a:prstGeom>
          <a:noFill/>
          <a:ln/>
        </p:spPr>
        <p:txBody>
          <a:bodyPr wrap="square" lIns="0" tIns="0" rIns="0" bIns="0" rtlCol="0" anchor="t"/>
          <a:lstStyle/>
          <a:p>
            <a:pPr algn="l" indent="0" marL="0">
              <a:lnSpc>
                <a:spcPts val="2900"/>
              </a:lnSpc>
              <a:buNone/>
            </a:pPr>
            <a:r>
              <a:rPr lang="en-US" sz="1900" dirty="0">
                <a:solidFill>
                  <a:srgbClr val="E2E6E9"/>
                </a:solidFill>
                <a:latin typeface="Source Sans Pro" pitchFamily="34" charset="0"/>
                <a:ea typeface="Source Sans Pro" pitchFamily="34" charset="-122"/>
                <a:cs typeface="Source Sans Pro" pitchFamily="34" charset="-120"/>
              </a:rPr>
              <a:t>Nach dem Krieg 2022: Digitalisierung und Fernunterricht wurden stark gefördert, viele Kinder lernen online oder im Ausland</a:t>
            </a:r>
            <a:endParaRPr lang="en-US" sz="1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658308"/>
          </a:xfrm>
          <a:prstGeom prst="rect">
            <a:avLst/>
          </a:prstGeom>
        </p:spPr>
      </p:pic>
      <p:sp>
        <p:nvSpPr>
          <p:cNvPr id="3" name="Text 0"/>
          <p:cNvSpPr/>
          <p:nvPr/>
        </p:nvSpPr>
        <p:spPr>
          <a:xfrm>
            <a:off x="744260" y="3506033"/>
            <a:ext cx="13141881" cy="1208008"/>
          </a:xfrm>
          <a:prstGeom prst="rect">
            <a:avLst/>
          </a:prstGeom>
          <a:noFill/>
          <a:ln/>
        </p:spPr>
        <p:txBody>
          <a:bodyPr wrap="square" lIns="0" tIns="0" rIns="0" bIns="0" rtlCol="0" anchor="t"/>
          <a:lstStyle/>
          <a:p>
            <a:pPr algn="l" indent="0" marL="0">
              <a:lnSpc>
                <a:spcPts val="4750"/>
              </a:lnSpc>
              <a:buNone/>
            </a:pPr>
            <a:r>
              <a:rPr lang="en-US" sz="3800" b="1" dirty="0">
                <a:solidFill>
                  <a:srgbClr val="FFFFFF"/>
                </a:solidFill>
                <a:latin typeface="Montserrat Bold" pitchFamily="34" charset="0"/>
                <a:ea typeface="Montserrat Bold" pitchFamily="34" charset="-122"/>
                <a:cs typeface="Montserrat Bold" pitchFamily="34" charset="-120"/>
              </a:rPr>
              <a:t>Meines Erachtens  ist, dass es ein gutes System für Wissenschaftler und für Genien ist</a:t>
            </a:r>
            <a:endParaRPr lang="en-US" sz="3800" dirty="0"/>
          </a:p>
        </p:txBody>
      </p:sp>
      <p:sp>
        <p:nvSpPr>
          <p:cNvPr id="4" name="Text 1"/>
          <p:cNvSpPr/>
          <p:nvPr/>
        </p:nvSpPr>
        <p:spPr>
          <a:xfrm>
            <a:off x="744260" y="5033010"/>
            <a:ext cx="5970032" cy="302062"/>
          </a:xfrm>
          <a:prstGeom prst="rect">
            <a:avLst/>
          </a:prstGeom>
          <a:noFill/>
          <a:ln/>
        </p:spPr>
        <p:txBody>
          <a:bodyPr wrap="none" lIns="0" tIns="0" rIns="0" bIns="0" rtlCol="0" anchor="t"/>
          <a:lstStyle/>
          <a:p>
            <a:pPr algn="l" indent="0" marL="0">
              <a:lnSpc>
                <a:spcPts val="2350"/>
              </a:lnSpc>
              <a:buNone/>
            </a:pPr>
            <a:r>
              <a:rPr lang="en-US" sz="1900" b="1" dirty="0">
                <a:solidFill>
                  <a:srgbClr val="FFFFFF"/>
                </a:solidFill>
                <a:latin typeface="Montserrat Bold" pitchFamily="34" charset="0"/>
                <a:ea typeface="Montserrat Bold" pitchFamily="34" charset="-122"/>
                <a:cs typeface="Montserrat Bold" pitchFamily="34" charset="-120"/>
              </a:rPr>
              <a:t>                                                                        Vorteile:</a:t>
            </a:r>
            <a:endParaRPr lang="en-US" sz="1900" dirty="0"/>
          </a:p>
        </p:txBody>
      </p:sp>
      <p:sp>
        <p:nvSpPr>
          <p:cNvPr id="5" name="Shape 2"/>
          <p:cNvSpPr/>
          <p:nvPr/>
        </p:nvSpPr>
        <p:spPr>
          <a:xfrm>
            <a:off x="770811" y="5691188"/>
            <a:ext cx="478393" cy="531614"/>
          </a:xfrm>
          <a:prstGeom prst="roundRect">
            <a:avLst>
              <a:gd name="adj" fmla="val 11468"/>
            </a:avLst>
          </a:prstGeom>
          <a:solidFill>
            <a:srgbClr val="4D4D51"/>
          </a:solidFill>
          <a:ln/>
        </p:spPr>
      </p:sp>
      <p:pic>
        <p:nvPicPr>
          <p:cNvPr id="6" name="Image 1" descr="preencoded.png">    </p:cNvPr>
          <p:cNvPicPr>
            <a:picLocks noChangeAspect="1"/>
          </p:cNvPicPr>
          <p:nvPr/>
        </p:nvPicPr>
        <p:blipFill>
          <a:blip r:embed="rId2"/>
          <a:stretch>
            <a:fillRect/>
          </a:stretch>
        </p:blipFill>
        <p:spPr>
          <a:xfrm>
            <a:off x="744260" y="5691188"/>
            <a:ext cx="531614" cy="531614"/>
          </a:xfrm>
          <a:prstGeom prst="rect">
            <a:avLst/>
          </a:prstGeom>
        </p:spPr>
      </p:pic>
      <p:sp>
        <p:nvSpPr>
          <p:cNvPr id="7" name="Text 3"/>
          <p:cNvSpPr/>
          <p:nvPr/>
        </p:nvSpPr>
        <p:spPr>
          <a:xfrm>
            <a:off x="1488519" y="5786914"/>
            <a:ext cx="2341840" cy="1275874"/>
          </a:xfrm>
          <a:prstGeom prst="rect">
            <a:avLst/>
          </a:prstGeom>
          <a:noFill/>
          <a:ln/>
        </p:spPr>
        <p:txBody>
          <a:bodyPr wrap="square" lIns="0" tIns="0" rIns="0" bIns="0" rtlCol="0" anchor="t"/>
          <a:lstStyle/>
          <a:p>
            <a:pPr algn="l" indent="0" marL="0">
              <a:lnSpc>
                <a:spcPts val="2500"/>
              </a:lnSpc>
              <a:buNone/>
            </a:pPr>
            <a:r>
              <a:rPr lang="en-US" sz="1650" dirty="0">
                <a:solidFill>
                  <a:srgbClr val="E2E6E9"/>
                </a:solidFill>
                <a:latin typeface="Source Sans Pro" pitchFamily="34" charset="0"/>
                <a:ea typeface="Source Sans Pro" pitchFamily="34" charset="-122"/>
                <a:cs typeface="Source Sans Pro" pitchFamily="34" charset="-120"/>
              </a:rPr>
              <a:t>Die Schule ist sehr diszipliniert. Man bekommt sehr viele Kenntnisse</a:t>
            </a:r>
            <a:endParaRPr lang="en-US" sz="1650" dirty="0"/>
          </a:p>
        </p:txBody>
      </p:sp>
      <p:pic>
        <p:nvPicPr>
          <p:cNvPr id="8" name="Image 2" descr="preencoded.png">    </p:cNvPr>
          <p:cNvPicPr>
            <a:picLocks noChangeAspect="1"/>
          </p:cNvPicPr>
          <p:nvPr/>
        </p:nvPicPr>
        <p:blipFill>
          <a:blip r:embed="rId3"/>
          <a:stretch>
            <a:fillRect/>
          </a:stretch>
        </p:blipFill>
        <p:spPr>
          <a:xfrm>
            <a:off x="4096107" y="5691188"/>
            <a:ext cx="531614" cy="531614"/>
          </a:xfrm>
          <a:prstGeom prst="rect">
            <a:avLst/>
          </a:prstGeom>
        </p:spPr>
      </p:pic>
      <p:sp>
        <p:nvSpPr>
          <p:cNvPr id="9" name="Text 4"/>
          <p:cNvSpPr/>
          <p:nvPr/>
        </p:nvSpPr>
        <p:spPr>
          <a:xfrm>
            <a:off x="4840367" y="5786914"/>
            <a:ext cx="2341959" cy="1594842"/>
          </a:xfrm>
          <a:prstGeom prst="rect">
            <a:avLst/>
          </a:prstGeom>
          <a:noFill/>
          <a:ln/>
        </p:spPr>
        <p:txBody>
          <a:bodyPr wrap="square" lIns="0" tIns="0" rIns="0" bIns="0" rtlCol="0" anchor="t"/>
          <a:lstStyle/>
          <a:p>
            <a:pPr algn="l" indent="0" marL="0">
              <a:lnSpc>
                <a:spcPts val="2500"/>
              </a:lnSpc>
              <a:buNone/>
            </a:pPr>
            <a:r>
              <a:rPr lang="en-US" sz="1650" dirty="0">
                <a:solidFill>
                  <a:srgbClr val="E2E6E9"/>
                </a:solidFill>
                <a:latin typeface="Source Sans Pro" pitchFamily="34" charset="0"/>
                <a:ea typeface="Source Sans Pro" pitchFamily="34" charset="-122"/>
                <a:cs typeface="Source Sans Pro" pitchFamily="34" charset="-120"/>
              </a:rPr>
              <a:t>Man beginnt sehr früh mit der Schule, deswegen kann man in die Uni schneller gehen und dort Weiterbildung machen.</a:t>
            </a:r>
            <a:endParaRPr lang="en-US" sz="1650" dirty="0"/>
          </a:p>
        </p:txBody>
      </p:sp>
      <p:sp>
        <p:nvSpPr>
          <p:cNvPr id="10" name="Shape 5"/>
          <p:cNvSpPr/>
          <p:nvPr/>
        </p:nvSpPr>
        <p:spPr>
          <a:xfrm>
            <a:off x="7474625" y="5691188"/>
            <a:ext cx="478393" cy="531614"/>
          </a:xfrm>
          <a:prstGeom prst="roundRect">
            <a:avLst>
              <a:gd name="adj" fmla="val 11468"/>
            </a:avLst>
          </a:prstGeom>
          <a:solidFill>
            <a:srgbClr val="4D4D51"/>
          </a:solidFill>
          <a:ln/>
        </p:spPr>
      </p:sp>
      <p:pic>
        <p:nvPicPr>
          <p:cNvPr id="11" name="Image 3" descr="preencoded.png">    </p:cNvPr>
          <p:cNvPicPr>
            <a:picLocks noChangeAspect="1"/>
          </p:cNvPicPr>
          <p:nvPr/>
        </p:nvPicPr>
        <p:blipFill>
          <a:blip r:embed="rId4"/>
          <a:stretch>
            <a:fillRect/>
          </a:stretch>
        </p:blipFill>
        <p:spPr>
          <a:xfrm>
            <a:off x="7448074" y="5691188"/>
            <a:ext cx="531614" cy="531614"/>
          </a:xfrm>
          <a:prstGeom prst="rect">
            <a:avLst/>
          </a:prstGeom>
        </p:spPr>
      </p:pic>
      <p:sp>
        <p:nvSpPr>
          <p:cNvPr id="12" name="Text 6"/>
          <p:cNvSpPr/>
          <p:nvPr/>
        </p:nvSpPr>
        <p:spPr>
          <a:xfrm>
            <a:off x="8192333" y="5786914"/>
            <a:ext cx="2341840" cy="956905"/>
          </a:xfrm>
          <a:prstGeom prst="rect">
            <a:avLst/>
          </a:prstGeom>
          <a:noFill/>
          <a:ln/>
        </p:spPr>
        <p:txBody>
          <a:bodyPr wrap="square" lIns="0" tIns="0" rIns="0" bIns="0" rtlCol="0" anchor="t"/>
          <a:lstStyle/>
          <a:p>
            <a:pPr algn="l" indent="0" marL="0">
              <a:lnSpc>
                <a:spcPts val="2500"/>
              </a:lnSpc>
              <a:buNone/>
            </a:pPr>
            <a:r>
              <a:rPr lang="en-US" sz="1650" dirty="0">
                <a:solidFill>
                  <a:srgbClr val="E2E6E9"/>
                </a:solidFill>
                <a:latin typeface="Source Sans Pro" pitchFamily="34" charset="0"/>
                <a:ea typeface="Source Sans Pro" pitchFamily="34" charset="-122"/>
                <a:cs typeface="Source Sans Pro" pitchFamily="34" charset="-120"/>
              </a:rPr>
              <a:t>Man bekommt viel Fachkenntnisse  die sehr nützlich in Uni sind</a:t>
            </a:r>
            <a:endParaRPr lang="en-US" sz="1650" dirty="0"/>
          </a:p>
        </p:txBody>
      </p:sp>
      <p:pic>
        <p:nvPicPr>
          <p:cNvPr id="13" name="Image 4" descr="preencoded.png">    </p:cNvPr>
          <p:cNvPicPr>
            <a:picLocks noChangeAspect="1"/>
          </p:cNvPicPr>
          <p:nvPr/>
        </p:nvPicPr>
        <p:blipFill>
          <a:blip r:embed="rId5"/>
          <a:stretch>
            <a:fillRect/>
          </a:stretch>
        </p:blipFill>
        <p:spPr>
          <a:xfrm>
            <a:off x="10799921" y="5691188"/>
            <a:ext cx="531614" cy="531614"/>
          </a:xfrm>
          <a:prstGeom prst="rect">
            <a:avLst/>
          </a:prstGeom>
        </p:spPr>
      </p:pic>
      <p:sp>
        <p:nvSpPr>
          <p:cNvPr id="14" name="Text 7"/>
          <p:cNvSpPr/>
          <p:nvPr/>
        </p:nvSpPr>
        <p:spPr>
          <a:xfrm>
            <a:off x="11544181" y="5780246"/>
            <a:ext cx="2341959" cy="302062"/>
          </a:xfrm>
          <a:prstGeom prst="rect">
            <a:avLst/>
          </a:prstGeom>
          <a:noFill/>
          <a:ln/>
        </p:spPr>
        <p:txBody>
          <a:bodyPr wrap="none" lIns="0" tIns="0" rIns="0" bIns="0" rtlCol="0" anchor="t"/>
          <a:lstStyle/>
          <a:p>
            <a:pPr algn="l" indent="0" marL="0">
              <a:lnSpc>
                <a:spcPts val="2350"/>
              </a:lnSpc>
              <a:buNone/>
            </a:pPr>
            <a:endParaRPr lang="en-US" sz="1900" dirty="0"/>
          </a:p>
        </p:txBody>
      </p:sp>
      <p:sp>
        <p:nvSpPr>
          <p:cNvPr id="15" name="Text 8"/>
          <p:cNvSpPr/>
          <p:nvPr/>
        </p:nvSpPr>
        <p:spPr>
          <a:xfrm>
            <a:off x="11544181" y="6209824"/>
            <a:ext cx="2341959" cy="956905"/>
          </a:xfrm>
          <a:prstGeom prst="rect">
            <a:avLst/>
          </a:prstGeom>
          <a:noFill/>
          <a:ln/>
        </p:spPr>
        <p:txBody>
          <a:bodyPr wrap="square" lIns="0" tIns="0" rIns="0" bIns="0" rtlCol="0" anchor="t"/>
          <a:lstStyle/>
          <a:p>
            <a:pPr algn="l" indent="0" marL="0">
              <a:lnSpc>
                <a:spcPts val="2500"/>
              </a:lnSpc>
              <a:buNone/>
            </a:pPr>
            <a:r>
              <a:rPr lang="en-US" sz="1650" dirty="0">
                <a:solidFill>
                  <a:srgbClr val="E2E6E9"/>
                </a:solidFill>
                <a:latin typeface="Source Sans Pro" pitchFamily="34" charset="0"/>
                <a:ea typeface="Source Sans Pro" pitchFamily="34" charset="-122"/>
                <a:cs typeface="Source Sans Pro" pitchFamily="34" charset="-120"/>
              </a:rPr>
              <a:t>Es enthält viele Bildungswege für den Schüler</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2025-06-03T16:52:13Z</dcterms:created>
  <dcterms:modified xsi:type="dcterms:W3CDTF">2025-06-03T16:52:13Z</dcterms:modified>
</cp:coreProperties>
</file>